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Raleway"/>
      <p:regular r:id="rId39"/>
      <p:bold r:id="rId40"/>
      <p:italic r:id="rId41"/>
      <p:boldItalic r:id="rId42"/>
    </p:embeddedFont>
    <p:embeddedFont>
      <p:font typeface="Roboto"/>
      <p:regular r:id="rId43"/>
      <p:bold r:id="rId44"/>
      <p:italic r:id="rId45"/>
      <p:boldItalic r:id="rId46"/>
    </p:embeddedFont>
    <p:embeddedFont>
      <p:font typeface="La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old.fntdata"/><Relationship Id="rId42" Type="http://schemas.openxmlformats.org/officeDocument/2006/relationships/font" Target="fonts/Raleway-boldItalic.fntdata"/><Relationship Id="rId41" Type="http://schemas.openxmlformats.org/officeDocument/2006/relationships/font" Target="fonts/Raleway-italic.fntdata"/><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aleway-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La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452d55108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452d55108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452d55108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452d55108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452d551088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452d55108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452d55108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452d55108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452d55108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452d55108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452d55108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452d55108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452d551088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452d551088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452d55108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452d55108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452d551088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452d551088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452d55108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452d551088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452d55108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452d55108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452d551088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452d551088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452d551088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452d551088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452d55108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452d55108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452d551088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452d551088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452d551088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452d551088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452d551088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452d551088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452d551088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452d551088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52d551088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52d55108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452d551088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452d55108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452d551088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452d551088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452d55108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452d55108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452d55108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452d55108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452d551088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452d551088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452d551088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452d551088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452d551088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452d551088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452d55108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452d55108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452d55108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452d55108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52d55108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52d55108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452d55108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452d55108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52d55108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52d55108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452d551088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452d55108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s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36.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85" name="Shape 85"/>
        <p:cNvGrpSpPr/>
        <p:nvPr/>
      </p:nvGrpSpPr>
      <p:grpSpPr>
        <a:xfrm>
          <a:off x="0" y="0"/>
          <a:ext cx="0" cy="0"/>
          <a:chOff x="0" y="0"/>
          <a:chExt cx="0" cy="0"/>
        </a:xfrm>
      </p:grpSpPr>
      <p:pic>
        <p:nvPicPr>
          <p:cNvPr id="86" name="Google Shape;86;p13"/>
          <p:cNvPicPr preferRelativeResize="0"/>
          <p:nvPr/>
        </p:nvPicPr>
        <p:blipFill>
          <a:blip r:embed="rId3">
            <a:alphaModFix/>
          </a:blip>
          <a:stretch>
            <a:fillRect/>
          </a:stretch>
        </p:blipFill>
        <p:spPr>
          <a:xfrm>
            <a:off x="77175" y="92075"/>
            <a:ext cx="6891500" cy="4585975"/>
          </a:xfrm>
          <a:prstGeom prst="rect">
            <a:avLst/>
          </a:prstGeom>
          <a:noFill/>
          <a:ln>
            <a:noFill/>
          </a:ln>
        </p:spPr>
      </p:pic>
      <p:pic>
        <p:nvPicPr>
          <p:cNvPr id="87" name="Google Shape;87;p13"/>
          <p:cNvPicPr preferRelativeResize="0"/>
          <p:nvPr/>
        </p:nvPicPr>
        <p:blipFill>
          <a:blip r:embed="rId4">
            <a:alphaModFix/>
          </a:blip>
          <a:stretch>
            <a:fillRect/>
          </a:stretch>
        </p:blipFill>
        <p:spPr>
          <a:xfrm>
            <a:off x="7121075" y="152400"/>
            <a:ext cx="1870525" cy="1870525"/>
          </a:xfrm>
          <a:prstGeom prst="rect">
            <a:avLst/>
          </a:prstGeom>
          <a:noFill/>
          <a:ln>
            <a:noFill/>
          </a:ln>
        </p:spPr>
      </p:pic>
      <p:pic>
        <p:nvPicPr>
          <p:cNvPr id="88" name="Google Shape;88;p13"/>
          <p:cNvPicPr preferRelativeResize="0"/>
          <p:nvPr/>
        </p:nvPicPr>
        <p:blipFill>
          <a:blip r:embed="rId5">
            <a:alphaModFix/>
          </a:blip>
          <a:stretch>
            <a:fillRect/>
          </a:stretch>
        </p:blipFill>
        <p:spPr>
          <a:xfrm>
            <a:off x="7121075" y="2175325"/>
            <a:ext cx="1866900" cy="2447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nvSpPr>
        <p:spPr>
          <a:xfrm>
            <a:off x="0" y="734400"/>
            <a:ext cx="48831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a:solidFill>
                  <a:srgbClr val="333333"/>
                </a:solidFill>
                <a:highlight>
                  <a:srgbClr val="FFFFFF"/>
                </a:highlight>
                <a:latin typeface="Verdana"/>
                <a:ea typeface="Verdana"/>
                <a:cs typeface="Verdana"/>
                <a:sym typeface="Verdana"/>
              </a:rPr>
              <a:t>После неуспелог покушаја да се српска војска повлачи долином Вардара, због продора бугарске армије и пресецања комуникација, те изостанка планираног продора савезника из Солуна у сусрет српској војсци, Врховна Команда је 24. новембра 1915. године одлучила да се трупе повуку преко Црне Горе и Албаније на Јадранско приморје. После више од месец дана тешких маршева по најтежем времену и беспућу, српска војска се прикупила код Скадра,  Драча и Валоне, одакле се повукла на Крф на коме је до априла пристигло 151.828 војника, у Бизерти (Тунис) око 13.000, а на Корзици и у Француској око 5.000 војника. Начелник Врховне Команде генерал Петар Бојовић на Крф стигао је међу последњим ешалонима 6. фебруара 1916. године. Стање српске војске било је изузетно неповољно. Владао је општи замор; слаба исхрана, недостатак ратне опреме, а пристизала је зима.</a:t>
            </a:r>
            <a:endParaRPr sz="1800"/>
          </a:p>
        </p:txBody>
      </p:sp>
      <p:pic>
        <p:nvPicPr>
          <p:cNvPr id="149" name="Google Shape;149;p22"/>
          <p:cNvPicPr preferRelativeResize="0"/>
          <p:nvPr/>
        </p:nvPicPr>
        <p:blipFill>
          <a:blip r:embed="rId3">
            <a:alphaModFix/>
          </a:blip>
          <a:stretch>
            <a:fillRect/>
          </a:stretch>
        </p:blipFill>
        <p:spPr>
          <a:xfrm>
            <a:off x="4977775" y="1566725"/>
            <a:ext cx="3956100" cy="2130208"/>
          </a:xfrm>
          <a:prstGeom prst="rect">
            <a:avLst/>
          </a:prstGeom>
          <a:noFill/>
          <a:ln>
            <a:noFill/>
          </a:ln>
        </p:spPr>
      </p:pic>
      <p:sp>
        <p:nvSpPr>
          <p:cNvPr id="150" name="Google Shape;150;p22"/>
          <p:cNvSpPr txBox="1"/>
          <p:nvPr/>
        </p:nvSpPr>
        <p:spPr>
          <a:xfrm>
            <a:off x="5455825" y="4069775"/>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000">
                <a:solidFill>
                  <a:srgbClr val="666666"/>
                </a:solidFill>
                <a:highlight>
                  <a:srgbClr val="FFFFFF"/>
                </a:highlight>
                <a:latin typeface="Verdana"/>
                <a:ea typeface="Verdana"/>
                <a:cs typeface="Verdana"/>
                <a:sym typeface="Verdana"/>
              </a:rPr>
              <a:t>Прелазак српске војске преко залеђеног Везировог моста на Црном Дриму.</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txBox="1"/>
          <p:nvPr/>
        </p:nvSpPr>
        <p:spPr>
          <a:xfrm>
            <a:off x="0" y="793750"/>
            <a:ext cx="4262700" cy="4022100"/>
          </a:xfrm>
          <a:prstGeom prst="rect">
            <a:avLst/>
          </a:prstGeom>
          <a:noFill/>
          <a:ln>
            <a:noFill/>
          </a:ln>
        </p:spPr>
        <p:txBody>
          <a:bodyPr anchorCtr="0" anchor="t" bIns="91425" lIns="91425" spcFirstLastPara="1" rIns="91425" wrap="square" tIns="91425">
            <a:spAutoFit/>
          </a:bodyPr>
          <a:lstStyle/>
          <a:p>
            <a:pPr indent="0" lvl="0" marL="0" rtl="0" algn="l">
              <a:lnSpc>
                <a:spcPct val="175500"/>
              </a:lnSpc>
              <a:spcBef>
                <a:spcPts val="0"/>
              </a:spcBef>
              <a:spcAft>
                <a:spcPts val="0"/>
              </a:spcAft>
              <a:buNone/>
            </a:pPr>
            <a:r>
              <a:rPr b="1" lang="sr">
                <a:solidFill>
                  <a:srgbClr val="333333"/>
                </a:solidFill>
                <a:highlight>
                  <a:srgbClr val="FFFFFF"/>
                </a:highlight>
                <a:latin typeface="Verdana"/>
                <a:ea typeface="Verdana"/>
                <a:cs typeface="Verdana"/>
                <a:sym typeface="Verdana"/>
              </a:rPr>
              <a:t>Плава гробница</a:t>
            </a:r>
            <a:endParaRPr b="1">
              <a:solidFill>
                <a:srgbClr val="333333"/>
              </a:solidFill>
              <a:highlight>
                <a:srgbClr val="FFFFFF"/>
              </a:highlight>
              <a:latin typeface="Verdana"/>
              <a:ea typeface="Verdana"/>
              <a:cs typeface="Verdana"/>
              <a:sym typeface="Verdana"/>
            </a:endParaRPr>
          </a:p>
          <a:p>
            <a:pPr indent="0" lvl="0" marL="0" rtl="0" algn="l">
              <a:lnSpc>
                <a:spcPct val="175500"/>
              </a:lnSpc>
              <a:spcBef>
                <a:spcPts val="1700"/>
              </a:spcBef>
              <a:spcAft>
                <a:spcPts val="1700"/>
              </a:spcAft>
              <a:buNone/>
            </a:pPr>
            <a:r>
              <a:rPr lang="sr">
                <a:solidFill>
                  <a:srgbClr val="333333"/>
                </a:solidFill>
                <a:highlight>
                  <a:srgbClr val="FFFFFF"/>
                </a:highlight>
                <a:latin typeface="Verdana"/>
                <a:ea typeface="Verdana"/>
                <a:cs typeface="Verdana"/>
                <a:sym typeface="Verdana"/>
              </a:rPr>
              <a:t>Плава гробница је назив који се користи за море око острвцета Видо близу Крфа. Овде су током Првог светског рата сахрањивани преминули српски војници када на самом Виду више није било места. Огроман број ратних хероја подлегао је и болестима које су их савладавале због потпуне физичке и психичке исцрпљености.</a:t>
            </a:r>
            <a:endParaRPr>
              <a:solidFill>
                <a:srgbClr val="333333"/>
              </a:solidFill>
              <a:highlight>
                <a:srgbClr val="FFFFFF"/>
              </a:highlight>
              <a:latin typeface="Verdana"/>
              <a:ea typeface="Verdana"/>
              <a:cs typeface="Verdana"/>
              <a:sym typeface="Verdana"/>
            </a:endParaRPr>
          </a:p>
        </p:txBody>
      </p:sp>
      <p:pic>
        <p:nvPicPr>
          <p:cNvPr id="156" name="Google Shape;156;p23"/>
          <p:cNvPicPr preferRelativeResize="0"/>
          <p:nvPr/>
        </p:nvPicPr>
        <p:blipFill>
          <a:blip r:embed="rId3">
            <a:alphaModFix/>
          </a:blip>
          <a:stretch>
            <a:fillRect/>
          </a:stretch>
        </p:blipFill>
        <p:spPr>
          <a:xfrm>
            <a:off x="4328525" y="1452113"/>
            <a:ext cx="4576500" cy="2705379"/>
          </a:xfrm>
          <a:prstGeom prst="rect">
            <a:avLst/>
          </a:prstGeom>
          <a:noFill/>
          <a:ln>
            <a:noFill/>
          </a:ln>
        </p:spPr>
      </p:pic>
      <p:sp>
        <p:nvSpPr>
          <p:cNvPr id="157" name="Google Shape;157;p23"/>
          <p:cNvSpPr txBox="1"/>
          <p:nvPr/>
        </p:nvSpPr>
        <p:spPr>
          <a:xfrm>
            <a:off x="5051150" y="431512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000">
                <a:solidFill>
                  <a:srgbClr val="666666"/>
                </a:solidFill>
                <a:highlight>
                  <a:srgbClr val="FFFFFF"/>
                </a:highlight>
                <a:latin typeface="Verdana"/>
                <a:ea typeface="Verdana"/>
                <a:cs typeface="Verdana"/>
                <a:sym typeface="Verdana"/>
              </a:rPr>
              <a:t>Спомен плоча на острву Видо са стиховима Милутина Бојића из песме „Плава гробница“</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nvSpPr>
        <p:spPr>
          <a:xfrm>
            <a:off x="0" y="0"/>
            <a:ext cx="4479000" cy="3875400"/>
          </a:xfrm>
          <a:prstGeom prst="rect">
            <a:avLst/>
          </a:prstGeom>
          <a:noFill/>
          <a:ln>
            <a:noFill/>
          </a:ln>
        </p:spPr>
        <p:txBody>
          <a:bodyPr anchorCtr="0" anchor="t" bIns="91425" lIns="91425" spcFirstLastPara="1" rIns="91425" wrap="square" tIns="91425">
            <a:spAutoFit/>
          </a:bodyPr>
          <a:lstStyle/>
          <a:p>
            <a:pPr indent="0" lvl="0" marL="0" rtl="0" algn="l">
              <a:lnSpc>
                <a:spcPct val="175500"/>
              </a:lnSpc>
              <a:spcBef>
                <a:spcPts val="0"/>
              </a:spcBef>
              <a:spcAft>
                <a:spcPts val="0"/>
              </a:spcAft>
              <a:buNone/>
            </a:pPr>
            <a:r>
              <a:rPr b="1" lang="sr" sz="1500">
                <a:solidFill>
                  <a:srgbClr val="333333"/>
                </a:solidFill>
                <a:highlight>
                  <a:srgbClr val="FFFFFF"/>
                </a:highlight>
                <a:latin typeface="Verdana"/>
                <a:ea typeface="Verdana"/>
                <a:cs typeface="Verdana"/>
                <a:sym typeface="Verdana"/>
              </a:rPr>
              <a:t>Солунски фронт</a:t>
            </a:r>
            <a:endParaRPr b="1" sz="1500">
              <a:solidFill>
                <a:srgbClr val="333333"/>
              </a:solidFill>
              <a:highlight>
                <a:srgbClr val="FFFFFF"/>
              </a:highlight>
              <a:latin typeface="Verdana"/>
              <a:ea typeface="Verdana"/>
              <a:cs typeface="Verdana"/>
              <a:sym typeface="Verdana"/>
            </a:endParaRPr>
          </a:p>
          <a:p>
            <a:pPr indent="0" lvl="0" marL="0" rtl="0" algn="l">
              <a:lnSpc>
                <a:spcPct val="175500"/>
              </a:lnSpc>
              <a:spcBef>
                <a:spcPts val="1700"/>
              </a:spcBef>
              <a:spcAft>
                <a:spcPts val="1700"/>
              </a:spcAft>
              <a:buNone/>
            </a:pPr>
            <a:r>
              <a:rPr lang="sr" sz="1500">
                <a:solidFill>
                  <a:srgbClr val="333333"/>
                </a:solidFill>
                <a:highlight>
                  <a:srgbClr val="FFFFFF"/>
                </a:highlight>
                <a:latin typeface="Verdana"/>
                <a:ea typeface="Verdana"/>
                <a:cs typeface="Verdana"/>
                <a:sym typeface="Verdana"/>
              </a:rPr>
              <a:t>Солунски фронт у Првом светском рату је настао као покушај Савезника да помогну Србији у јесен 1915. против здруженог напада Немачке, Аустроугарске и Бугарске. Експедиција је дошла прекасно и у недовољном броју да спречи пад Србије, а експедиција је била отежана унутрашњом политичком кризом у Грчкој.</a:t>
            </a:r>
            <a:endParaRPr sz="1500">
              <a:solidFill>
                <a:srgbClr val="333333"/>
              </a:solidFill>
              <a:highlight>
                <a:srgbClr val="FFFFFF"/>
              </a:highlight>
              <a:latin typeface="Verdana"/>
              <a:ea typeface="Verdana"/>
              <a:cs typeface="Verdana"/>
              <a:sym typeface="Verdana"/>
            </a:endParaRPr>
          </a:p>
        </p:txBody>
      </p:sp>
      <p:pic>
        <p:nvPicPr>
          <p:cNvPr id="163" name="Google Shape;163;p24"/>
          <p:cNvPicPr preferRelativeResize="0"/>
          <p:nvPr/>
        </p:nvPicPr>
        <p:blipFill>
          <a:blip r:embed="rId3">
            <a:alphaModFix/>
          </a:blip>
          <a:stretch>
            <a:fillRect/>
          </a:stretch>
        </p:blipFill>
        <p:spPr>
          <a:xfrm>
            <a:off x="4689150" y="1061600"/>
            <a:ext cx="4058950" cy="2701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nvSpPr>
        <p:spPr>
          <a:xfrm>
            <a:off x="0" y="375225"/>
            <a:ext cx="42915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900">
                <a:solidFill>
                  <a:srgbClr val="333333"/>
                </a:solidFill>
                <a:highlight>
                  <a:srgbClr val="FFFFFF"/>
                </a:highlight>
                <a:latin typeface="Verdana"/>
                <a:ea typeface="Verdana"/>
                <a:cs typeface="Verdana"/>
                <a:sym typeface="Verdana"/>
              </a:rPr>
              <a:t>На крају је створен стабилан фронт у ком су се међународне савезничке снаге бориле са Централним силама. Солунски фронт је остао прилично стабилан, упркос локалним акцијама, све до велике савезничке офанзиве 15. септембра 1918, која је резултовала капитулацијом Бугарске и ослобођењем Србије</a:t>
            </a:r>
            <a:endParaRPr sz="2300"/>
          </a:p>
        </p:txBody>
      </p:sp>
      <p:pic>
        <p:nvPicPr>
          <p:cNvPr id="169" name="Google Shape;169;p25"/>
          <p:cNvPicPr preferRelativeResize="0"/>
          <p:nvPr/>
        </p:nvPicPr>
        <p:blipFill>
          <a:blip r:embed="rId3">
            <a:alphaModFix/>
          </a:blip>
          <a:stretch>
            <a:fillRect/>
          </a:stretch>
        </p:blipFill>
        <p:spPr>
          <a:xfrm>
            <a:off x="4819125" y="1494575"/>
            <a:ext cx="2466975" cy="1847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nvSpPr>
        <p:spPr>
          <a:xfrm>
            <a:off x="0" y="1096825"/>
            <a:ext cx="3000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600">
                <a:solidFill>
                  <a:srgbClr val="333333"/>
                </a:solidFill>
                <a:highlight>
                  <a:srgbClr val="FFFFFF"/>
                </a:highlight>
                <a:latin typeface="Verdana"/>
                <a:ea typeface="Verdana"/>
                <a:cs typeface="Verdana"/>
                <a:sym typeface="Verdana"/>
              </a:rPr>
              <a:t>Погинули војници на фронту су сахрањени у склопу српског војничког гробља на Зејтинлику у Солуну.</a:t>
            </a:r>
            <a:endParaRPr sz="2000"/>
          </a:p>
        </p:txBody>
      </p:sp>
      <p:pic>
        <p:nvPicPr>
          <p:cNvPr id="175" name="Google Shape;175;p26"/>
          <p:cNvPicPr preferRelativeResize="0"/>
          <p:nvPr/>
        </p:nvPicPr>
        <p:blipFill>
          <a:blip r:embed="rId3">
            <a:alphaModFix/>
          </a:blip>
          <a:stretch>
            <a:fillRect/>
          </a:stretch>
        </p:blipFill>
        <p:spPr>
          <a:xfrm>
            <a:off x="3065825" y="181250"/>
            <a:ext cx="5839201" cy="3952439"/>
          </a:xfrm>
          <a:prstGeom prst="rect">
            <a:avLst/>
          </a:prstGeom>
          <a:noFill/>
          <a:ln>
            <a:noFill/>
          </a:ln>
        </p:spPr>
      </p:pic>
      <p:sp>
        <p:nvSpPr>
          <p:cNvPr id="176" name="Google Shape;176;p26"/>
          <p:cNvSpPr txBox="1"/>
          <p:nvPr/>
        </p:nvSpPr>
        <p:spPr>
          <a:xfrm>
            <a:off x="4661475" y="4506575"/>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000">
                <a:solidFill>
                  <a:srgbClr val="666666"/>
                </a:solidFill>
                <a:highlight>
                  <a:srgbClr val="FFFFFF"/>
                </a:highlight>
                <a:latin typeface="Verdana"/>
                <a:ea typeface="Verdana"/>
                <a:cs typeface="Verdana"/>
                <a:sym typeface="Verdana"/>
              </a:rPr>
              <a:t>Српски војници на солунском фронту у заузетом непријатељском рову</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7"/>
          <p:cNvSpPr txBox="1"/>
          <p:nvPr>
            <p:ph idx="1" type="body"/>
          </p:nvPr>
        </p:nvSpPr>
        <p:spPr>
          <a:xfrm>
            <a:off x="412725" y="257700"/>
            <a:ext cx="4889100" cy="3416400"/>
          </a:xfrm>
          <a:prstGeom prst="rect">
            <a:avLst/>
          </a:prstGeom>
        </p:spPr>
        <p:txBody>
          <a:bodyPr anchorCtr="0" anchor="t" bIns="91425" lIns="91425" spcFirstLastPara="1" rIns="91425" wrap="square" tIns="91425">
            <a:normAutofit fontScale="25000" lnSpcReduction="20000"/>
          </a:bodyPr>
          <a:lstStyle/>
          <a:p>
            <a:pPr indent="0" lvl="0" marL="0" rtl="0" algn="l">
              <a:lnSpc>
                <a:spcPct val="175500"/>
              </a:lnSpc>
              <a:spcBef>
                <a:spcPts val="0"/>
              </a:spcBef>
              <a:spcAft>
                <a:spcPts val="0"/>
              </a:spcAft>
              <a:buClr>
                <a:schemeClr val="dk1"/>
              </a:buClr>
              <a:buSzPts val="275"/>
              <a:buFont typeface="Arial"/>
              <a:buNone/>
            </a:pPr>
            <a:r>
              <a:rPr b="1" lang="sr" sz="5300">
                <a:solidFill>
                  <a:srgbClr val="333333"/>
                </a:solidFill>
                <a:highlight>
                  <a:srgbClr val="FFFFFF"/>
                </a:highlight>
                <a:latin typeface="Verdana"/>
                <a:ea typeface="Verdana"/>
                <a:cs typeface="Verdana"/>
                <a:sym typeface="Verdana"/>
              </a:rPr>
              <a:t>Кајмакчалан</a:t>
            </a:r>
            <a:endParaRPr b="1" sz="5300">
              <a:solidFill>
                <a:srgbClr val="333333"/>
              </a:solidFill>
              <a:highlight>
                <a:srgbClr val="FFFFFF"/>
              </a:highlight>
              <a:latin typeface="Verdana"/>
              <a:ea typeface="Verdana"/>
              <a:cs typeface="Verdana"/>
              <a:sym typeface="Verdana"/>
            </a:endParaRPr>
          </a:p>
          <a:p>
            <a:pPr indent="0" lvl="0" marL="0" rtl="0" algn="l">
              <a:lnSpc>
                <a:spcPct val="175500"/>
              </a:lnSpc>
              <a:spcBef>
                <a:spcPts val="1700"/>
              </a:spcBef>
              <a:spcAft>
                <a:spcPts val="0"/>
              </a:spcAft>
              <a:buClr>
                <a:schemeClr val="dk1"/>
              </a:buClr>
              <a:buSzPts val="275"/>
              <a:buFont typeface="Arial"/>
              <a:buNone/>
            </a:pPr>
            <a:r>
              <a:rPr lang="sr" sz="5300">
                <a:solidFill>
                  <a:srgbClr val="333333"/>
                </a:solidFill>
                <a:highlight>
                  <a:srgbClr val="FFFFFF"/>
                </a:highlight>
                <a:latin typeface="Verdana"/>
                <a:ea typeface="Verdana"/>
                <a:cs typeface="Verdana"/>
                <a:sym typeface="Verdana"/>
              </a:rPr>
              <a:t>Освајање планине Кајмакчалан чувена је битка на Солунском фронту. Битка на Кајмакчалану одиграла се у другој половини септембра 1916. године. Прва српска армија успела је да заузме врх Свети Илија, на висини од преко 2.500 метара. Том приликом страдало је око 5000 Срба, углавном од бугарске артиљерије. Међу погинулима био је и командант добровољачког одреда, Војвода Вук. Била је то прва српска победа након напуштања Србије годину дана раније. Заузимањем Кајмакчалана омогућено је Првој српској армији и француским снагама да продуже ратне операције у којима ће касније бити освојен град Битољ. Ово је први ослобођени део отаџбине</a:t>
            </a:r>
            <a:r>
              <a:rPr lang="sr" sz="1000">
                <a:solidFill>
                  <a:srgbClr val="333333"/>
                </a:solidFill>
                <a:highlight>
                  <a:srgbClr val="FFFFFF"/>
                </a:highlight>
                <a:latin typeface="Verdana"/>
                <a:ea typeface="Verdana"/>
                <a:cs typeface="Verdana"/>
                <a:sym typeface="Verdana"/>
              </a:rPr>
              <a:t>.</a:t>
            </a:r>
            <a:endParaRPr sz="1000">
              <a:solidFill>
                <a:srgbClr val="333333"/>
              </a:solidFill>
              <a:highlight>
                <a:srgbClr val="FFFFFF"/>
              </a:highlight>
              <a:latin typeface="Verdana"/>
              <a:ea typeface="Verdana"/>
              <a:cs typeface="Verdana"/>
              <a:sym typeface="Verdana"/>
            </a:endParaRPr>
          </a:p>
          <a:p>
            <a:pPr indent="0" lvl="0" marL="0" rtl="0" algn="l">
              <a:spcBef>
                <a:spcPts val="1700"/>
              </a:spcBef>
              <a:spcAft>
                <a:spcPts val="1200"/>
              </a:spcAft>
              <a:buNone/>
            </a:pPr>
            <a:r>
              <a:t/>
            </a:r>
            <a:endParaRPr/>
          </a:p>
        </p:txBody>
      </p:sp>
      <p:pic>
        <p:nvPicPr>
          <p:cNvPr id="182" name="Google Shape;182;p27"/>
          <p:cNvPicPr preferRelativeResize="0"/>
          <p:nvPr/>
        </p:nvPicPr>
        <p:blipFill>
          <a:blip r:embed="rId3">
            <a:alphaModFix/>
          </a:blip>
          <a:stretch>
            <a:fillRect/>
          </a:stretch>
        </p:blipFill>
        <p:spPr>
          <a:xfrm>
            <a:off x="5916050" y="1249200"/>
            <a:ext cx="2466975" cy="1847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type="title"/>
          </p:nvPr>
        </p:nvSpPr>
        <p:spPr>
          <a:xfrm>
            <a:off x="311700" y="185250"/>
            <a:ext cx="8520600" cy="572700"/>
          </a:xfrm>
          <a:prstGeom prst="rect">
            <a:avLst/>
          </a:prstGeom>
        </p:spPr>
        <p:txBody>
          <a:bodyPr anchorCtr="0" anchor="t" bIns="91425" lIns="91425" spcFirstLastPara="1" rIns="91425" wrap="square" tIns="91425">
            <a:normAutofit/>
          </a:bodyPr>
          <a:lstStyle/>
          <a:p>
            <a:pPr indent="457200" lvl="0" marL="2286000" rtl="0" algn="l">
              <a:spcBef>
                <a:spcPts val="0"/>
              </a:spcBef>
              <a:spcAft>
                <a:spcPts val="0"/>
              </a:spcAft>
              <a:buNone/>
            </a:pPr>
            <a:r>
              <a:rPr b="1" lang="sr" sz="2500">
                <a:solidFill>
                  <a:srgbClr val="333333"/>
                </a:solidFill>
                <a:highlight>
                  <a:srgbClr val="FFFFFF"/>
                </a:highlight>
                <a:latin typeface="Verdana"/>
                <a:ea typeface="Verdana"/>
                <a:cs typeface="Verdana"/>
                <a:sym typeface="Verdana"/>
              </a:rPr>
              <a:t>К</a:t>
            </a:r>
            <a:r>
              <a:rPr b="1" lang="sr" sz="2300">
                <a:solidFill>
                  <a:srgbClr val="333333"/>
                </a:solidFill>
                <a:highlight>
                  <a:srgbClr val="FFFFFF"/>
                </a:highlight>
                <a:latin typeface="Verdana"/>
                <a:ea typeface="Verdana"/>
                <a:cs typeface="Verdana"/>
                <a:sym typeface="Verdana"/>
              </a:rPr>
              <a:t>раљ Петар</a:t>
            </a:r>
            <a:endParaRPr sz="4100"/>
          </a:p>
        </p:txBody>
      </p:sp>
      <p:pic>
        <p:nvPicPr>
          <p:cNvPr id="188" name="Google Shape;188;p28"/>
          <p:cNvPicPr preferRelativeResize="0"/>
          <p:nvPr/>
        </p:nvPicPr>
        <p:blipFill>
          <a:blip r:embed="rId3">
            <a:alphaModFix/>
          </a:blip>
          <a:stretch>
            <a:fillRect/>
          </a:stretch>
        </p:blipFill>
        <p:spPr>
          <a:xfrm>
            <a:off x="224575" y="757950"/>
            <a:ext cx="3355630" cy="4125775"/>
          </a:xfrm>
          <a:prstGeom prst="rect">
            <a:avLst/>
          </a:prstGeom>
          <a:noFill/>
          <a:ln>
            <a:noFill/>
          </a:ln>
        </p:spPr>
      </p:pic>
      <p:sp>
        <p:nvSpPr>
          <p:cNvPr id="189" name="Google Shape;189;p28"/>
          <p:cNvSpPr txBox="1"/>
          <p:nvPr/>
        </p:nvSpPr>
        <p:spPr>
          <a:xfrm>
            <a:off x="3838875" y="757950"/>
            <a:ext cx="47676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800">
                <a:solidFill>
                  <a:srgbClr val="333333"/>
                </a:solidFill>
                <a:highlight>
                  <a:srgbClr val="FFFFFF"/>
                </a:highlight>
                <a:latin typeface="Verdana"/>
                <a:ea typeface="Verdana"/>
                <a:cs typeface="Verdana"/>
                <a:sym typeface="Verdana"/>
              </a:rPr>
              <a:t>Посебан знак српског патриотизма и народног јединства било је то што су се са војском повлачили и политички прваци, угледни грађани, професори универзитета, а заједно са народом, војском и својим сином, регентом Александром, на воловску запрегу је сео и стари краљ Србије, Петар (1903–1921). Слика сељачког краља који још једном ризикује живот да би био са народом најдубље објашњава разлоге за велику љубав поданика, који су из милоште свога владара називали Краљ Пера.</a:t>
            </a:r>
            <a:endParaRPr sz="2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9"/>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sr" sz="2100">
                <a:solidFill>
                  <a:srgbClr val="333333"/>
                </a:solidFill>
                <a:highlight>
                  <a:srgbClr val="FFFFFF"/>
                </a:highlight>
                <a:latin typeface="Verdana"/>
                <a:ea typeface="Verdana"/>
                <a:cs typeface="Verdana"/>
                <a:sym typeface="Verdana"/>
              </a:rPr>
              <a:t>Крајпуташи</a:t>
            </a:r>
            <a:endParaRPr sz="3900"/>
          </a:p>
        </p:txBody>
      </p:sp>
      <p:sp>
        <p:nvSpPr>
          <p:cNvPr id="195" name="Google Shape;195;p29"/>
          <p:cNvSpPr txBox="1"/>
          <p:nvPr/>
        </p:nvSpPr>
        <p:spPr>
          <a:xfrm>
            <a:off x="129900" y="1080000"/>
            <a:ext cx="47388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a:solidFill>
                  <a:srgbClr val="333333"/>
                </a:solidFill>
                <a:highlight>
                  <a:srgbClr val="FFFFFF"/>
                </a:highlight>
                <a:latin typeface="Verdana"/>
                <a:ea typeface="Verdana"/>
                <a:cs typeface="Verdana"/>
                <a:sym typeface="Verdana"/>
              </a:rPr>
              <a:t>Начин да се означи спомен умрлих ван отаџбине био је подизање такозваних крајпуташа. То су јединствени у свету споменици који се подижу поред пута. Посвећени су пострадалим војницима који су сахрањени у далеким земљама и којима се не зна гроб. Највише крајпуташа има у пределима западне Србије. По правилу су једноставног облика, правоугаоном пресека и висине између метар и метар и по. На једној страни нацртана је или уклесана фигура покојника, а са страна су уклесане речи хвале или захвалнице. Крајпуташи се нарочито појављују после Првог светског рата, као начин обележавања спомена на пострадале из породице, ради подсећања свих становника села и случајних пролазника о животима који су поднети на жртву за слободу земље.</a:t>
            </a:r>
            <a:endParaRPr sz="1800"/>
          </a:p>
        </p:txBody>
      </p:sp>
      <p:pic>
        <p:nvPicPr>
          <p:cNvPr id="196" name="Google Shape;196;p29"/>
          <p:cNvPicPr preferRelativeResize="0"/>
          <p:nvPr/>
        </p:nvPicPr>
        <p:blipFill>
          <a:blip r:embed="rId3">
            <a:alphaModFix/>
          </a:blip>
          <a:stretch>
            <a:fillRect/>
          </a:stretch>
        </p:blipFill>
        <p:spPr>
          <a:xfrm>
            <a:off x="5021100" y="1170125"/>
            <a:ext cx="3800475"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r"/>
              <a:t>Следећи слајдови су позајмљени, а представљају узроке похода ка Крфу и жеље за повратком и победом. </a:t>
            </a:r>
            <a:endParaRPr/>
          </a:p>
          <a:p>
            <a:pPr indent="0" lvl="0" marL="0" rtl="0" algn="l">
              <a:spcBef>
                <a:spcPts val="0"/>
              </a:spcBef>
              <a:spcAft>
                <a:spcPts val="0"/>
              </a:spcAft>
              <a:buNone/>
            </a:pPr>
            <a:r>
              <a:rPr lang="sr"/>
              <a:t>Знам да ћете бити достојни потомци својих предака. Учите да сами сазнате оно што желите, потрудите се да промените оно што не желите. </a:t>
            </a:r>
            <a:br>
              <a:rPr lang="sr"/>
            </a:br>
            <a:r>
              <a:rPr lang="sr"/>
              <a:t>Увек будите своји и на своме. </a:t>
            </a:r>
            <a:endParaRPr/>
          </a:p>
          <a:p>
            <a:pPr indent="0" lvl="0" marL="0" rtl="0" algn="l">
              <a:spcBef>
                <a:spcPts val="0"/>
              </a:spcBef>
              <a:spcAft>
                <a:spcPts val="0"/>
              </a:spcAft>
              <a:buNone/>
            </a:pPr>
            <a:r>
              <a:t/>
            </a:r>
            <a:endParaRPr/>
          </a:p>
        </p:txBody>
      </p:sp>
      <p:pic>
        <p:nvPicPr>
          <p:cNvPr id="202" name="Google Shape;202;p30"/>
          <p:cNvPicPr preferRelativeResize="0"/>
          <p:nvPr/>
        </p:nvPicPr>
        <p:blipFill>
          <a:blip r:embed="rId3">
            <a:alphaModFix/>
          </a:blip>
          <a:stretch>
            <a:fillRect/>
          </a:stretch>
        </p:blipFill>
        <p:spPr>
          <a:xfrm>
            <a:off x="469900" y="3407075"/>
            <a:ext cx="2847975" cy="1609725"/>
          </a:xfrm>
          <a:prstGeom prst="rect">
            <a:avLst/>
          </a:prstGeom>
          <a:noFill/>
          <a:ln>
            <a:noFill/>
          </a:ln>
        </p:spPr>
      </p:pic>
      <p:pic>
        <p:nvPicPr>
          <p:cNvPr id="203" name="Google Shape;203;p30"/>
          <p:cNvPicPr preferRelativeResize="0"/>
          <p:nvPr/>
        </p:nvPicPr>
        <p:blipFill>
          <a:blip r:embed="rId4">
            <a:alphaModFix/>
          </a:blip>
          <a:stretch>
            <a:fillRect/>
          </a:stretch>
        </p:blipFill>
        <p:spPr>
          <a:xfrm>
            <a:off x="6286500" y="3219425"/>
            <a:ext cx="2857500" cy="1600200"/>
          </a:xfrm>
          <a:prstGeom prst="rect">
            <a:avLst/>
          </a:prstGeom>
          <a:noFill/>
          <a:ln>
            <a:noFill/>
          </a:ln>
        </p:spPr>
      </p:pic>
      <p:pic>
        <p:nvPicPr>
          <p:cNvPr id="204" name="Google Shape;204;p30"/>
          <p:cNvPicPr preferRelativeResize="0"/>
          <p:nvPr/>
        </p:nvPicPr>
        <p:blipFill>
          <a:blip r:embed="rId5">
            <a:alphaModFix/>
          </a:blip>
          <a:stretch>
            <a:fillRect/>
          </a:stretch>
        </p:blipFill>
        <p:spPr>
          <a:xfrm>
            <a:off x="3568700" y="3219424"/>
            <a:ext cx="2399588" cy="1797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0" name="Google Shape;210;p3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1" name="Google Shape;211;p31"/>
          <p:cNvPicPr preferRelativeResize="0"/>
          <p:nvPr/>
        </p:nvPicPr>
        <p:blipFill>
          <a:blip r:embed="rId3">
            <a:alphaModFix/>
          </a:blip>
          <a:stretch>
            <a:fillRect/>
          </a:stretch>
        </p:blipFill>
        <p:spPr>
          <a:xfrm>
            <a:off x="311700" y="173175"/>
            <a:ext cx="8520599" cy="46551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nvSpPr>
        <p:spPr>
          <a:xfrm>
            <a:off x="0" y="0"/>
            <a:ext cx="9044100" cy="554100"/>
          </a:xfrm>
          <a:prstGeom prst="rect">
            <a:avLst/>
          </a:prstGeom>
          <a:noFill/>
          <a:ln>
            <a:noFill/>
          </a:ln>
        </p:spPr>
        <p:txBody>
          <a:bodyPr anchorCtr="0" anchor="t" bIns="91425" lIns="91425" spcFirstLastPara="1" rIns="91425" wrap="square" tIns="91425">
            <a:spAutoFit/>
          </a:bodyPr>
          <a:lstStyle/>
          <a:p>
            <a:pPr indent="0" lvl="0" marL="0" rtl="0" algn="l">
              <a:lnSpc>
                <a:spcPct val="118750"/>
              </a:lnSpc>
              <a:spcBef>
                <a:spcPts val="0"/>
              </a:spcBef>
              <a:spcAft>
                <a:spcPts val="600"/>
              </a:spcAft>
              <a:buNone/>
            </a:pPr>
            <a:r>
              <a:rPr b="1" lang="sr" sz="2400">
                <a:solidFill>
                  <a:srgbClr val="4A4A4A"/>
                </a:solidFill>
                <a:highlight>
                  <a:srgbClr val="FFFFFF"/>
                </a:highlight>
                <a:latin typeface="Roboto"/>
                <a:ea typeface="Roboto"/>
                <a:cs typeface="Roboto"/>
                <a:sym typeface="Roboto"/>
              </a:rPr>
              <a:t>Дан српског јединства, слободе и националне заставе</a:t>
            </a:r>
            <a:endParaRPr b="1" sz="2400">
              <a:solidFill>
                <a:srgbClr val="4A4A4A"/>
              </a:solidFill>
              <a:highlight>
                <a:srgbClr val="FFFFFF"/>
              </a:highlight>
              <a:latin typeface="Roboto"/>
              <a:ea typeface="Roboto"/>
              <a:cs typeface="Roboto"/>
              <a:sym typeface="Roboto"/>
            </a:endParaRPr>
          </a:p>
        </p:txBody>
      </p:sp>
      <p:sp>
        <p:nvSpPr>
          <p:cNvPr id="94" name="Google Shape;94;p14"/>
          <p:cNvSpPr txBox="1"/>
          <p:nvPr/>
        </p:nvSpPr>
        <p:spPr>
          <a:xfrm>
            <a:off x="376000" y="962525"/>
            <a:ext cx="3765300" cy="38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350">
                <a:solidFill>
                  <a:srgbClr val="4A4A4A"/>
                </a:solidFill>
                <a:highlight>
                  <a:srgbClr val="FFFFFF"/>
                </a:highlight>
                <a:latin typeface="Roboto"/>
                <a:ea typeface="Roboto"/>
                <a:cs typeface="Roboto"/>
                <a:sym typeface="Roboto"/>
              </a:rPr>
              <a:t> </a:t>
            </a:r>
            <a:r>
              <a:rPr lang="sr" sz="2150">
                <a:solidFill>
                  <a:srgbClr val="4A4A4A"/>
                </a:solidFill>
                <a:highlight>
                  <a:srgbClr val="FFFFFF"/>
                </a:highlight>
                <a:latin typeface="Roboto"/>
                <a:ea typeface="Roboto"/>
                <a:cs typeface="Roboto"/>
                <a:sym typeface="Roboto"/>
              </a:rPr>
              <a:t>Дан српског јединства, слободе и националне заставе, 15. септембар,  обележава се на дан када је 1918. године пробијен Солунски фронт, а на основу Одлуке влада Републике Србије и Републике Српске о заједничком обележавању овог датума.</a:t>
            </a:r>
            <a:endParaRPr sz="2200"/>
          </a:p>
        </p:txBody>
      </p:sp>
      <p:pic>
        <p:nvPicPr>
          <p:cNvPr id="95" name="Google Shape;95;p14"/>
          <p:cNvPicPr preferRelativeResize="0"/>
          <p:nvPr/>
        </p:nvPicPr>
        <p:blipFill>
          <a:blip r:embed="rId3">
            <a:alphaModFix/>
          </a:blip>
          <a:stretch>
            <a:fillRect/>
          </a:stretch>
        </p:blipFill>
        <p:spPr>
          <a:xfrm>
            <a:off x="4263600" y="962525"/>
            <a:ext cx="5013100" cy="3659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2"/>
          <p:cNvPicPr preferRelativeResize="0"/>
          <p:nvPr/>
        </p:nvPicPr>
        <p:blipFill>
          <a:blip r:embed="rId3">
            <a:alphaModFix/>
          </a:blip>
          <a:stretch>
            <a:fillRect/>
          </a:stretch>
        </p:blipFill>
        <p:spPr>
          <a:xfrm>
            <a:off x="753350" y="173175"/>
            <a:ext cx="7910925"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3"/>
          <p:cNvPicPr preferRelativeResize="0"/>
          <p:nvPr/>
        </p:nvPicPr>
        <p:blipFill>
          <a:blip r:embed="rId3">
            <a:alphaModFix/>
          </a:blip>
          <a:stretch>
            <a:fillRect/>
          </a:stretch>
        </p:blipFill>
        <p:spPr>
          <a:xfrm>
            <a:off x="524750" y="152400"/>
            <a:ext cx="8240550" cy="4629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4"/>
          <p:cNvPicPr preferRelativeResize="0"/>
          <p:nvPr/>
        </p:nvPicPr>
        <p:blipFill>
          <a:blip r:embed="rId3">
            <a:alphaModFix/>
          </a:blip>
          <a:stretch>
            <a:fillRect/>
          </a:stretch>
        </p:blipFill>
        <p:spPr>
          <a:xfrm>
            <a:off x="152400" y="152400"/>
            <a:ext cx="871392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5"/>
          <p:cNvPicPr preferRelativeResize="0"/>
          <p:nvPr/>
        </p:nvPicPr>
        <p:blipFill>
          <a:blip r:embed="rId3">
            <a:alphaModFix/>
          </a:blip>
          <a:stretch>
            <a:fillRect/>
          </a:stretch>
        </p:blipFill>
        <p:spPr>
          <a:xfrm>
            <a:off x="152400" y="152400"/>
            <a:ext cx="8410875"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6"/>
          <p:cNvPicPr preferRelativeResize="0"/>
          <p:nvPr/>
        </p:nvPicPr>
        <p:blipFill>
          <a:blip r:embed="rId3">
            <a:alphaModFix/>
          </a:blip>
          <a:stretch>
            <a:fillRect/>
          </a:stretch>
        </p:blipFill>
        <p:spPr>
          <a:xfrm>
            <a:off x="152400" y="152400"/>
            <a:ext cx="8338701"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7"/>
          <p:cNvPicPr preferRelativeResize="0"/>
          <p:nvPr/>
        </p:nvPicPr>
        <p:blipFill>
          <a:blip r:embed="rId3">
            <a:alphaModFix/>
          </a:blip>
          <a:stretch>
            <a:fillRect/>
          </a:stretch>
        </p:blipFill>
        <p:spPr>
          <a:xfrm>
            <a:off x="152400" y="152400"/>
            <a:ext cx="8540749"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38"/>
          <p:cNvPicPr preferRelativeResize="0"/>
          <p:nvPr/>
        </p:nvPicPr>
        <p:blipFill>
          <a:blip r:embed="rId3">
            <a:alphaModFix/>
          </a:blip>
          <a:stretch>
            <a:fillRect/>
          </a:stretch>
        </p:blipFill>
        <p:spPr>
          <a:xfrm>
            <a:off x="152400" y="152400"/>
            <a:ext cx="8439726"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9"/>
          <p:cNvPicPr preferRelativeResize="0"/>
          <p:nvPr/>
        </p:nvPicPr>
        <p:blipFill>
          <a:blip r:embed="rId3">
            <a:alphaModFix/>
          </a:blip>
          <a:stretch>
            <a:fillRect/>
          </a:stretch>
        </p:blipFill>
        <p:spPr>
          <a:xfrm>
            <a:off x="152400" y="152400"/>
            <a:ext cx="8468600"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40"/>
          <p:cNvPicPr preferRelativeResize="0"/>
          <p:nvPr/>
        </p:nvPicPr>
        <p:blipFill>
          <a:blip r:embed="rId3">
            <a:alphaModFix/>
          </a:blip>
          <a:stretch>
            <a:fillRect/>
          </a:stretch>
        </p:blipFill>
        <p:spPr>
          <a:xfrm>
            <a:off x="152400" y="152400"/>
            <a:ext cx="8497449"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1"/>
          <p:cNvPicPr preferRelativeResize="0"/>
          <p:nvPr/>
        </p:nvPicPr>
        <p:blipFill>
          <a:blip r:embed="rId3">
            <a:alphaModFix/>
          </a:blip>
          <a:stretch>
            <a:fillRect/>
          </a:stretch>
        </p:blipFill>
        <p:spPr>
          <a:xfrm>
            <a:off x="152400" y="152400"/>
            <a:ext cx="8771651" cy="5301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title"/>
          </p:nvPr>
        </p:nvSpPr>
        <p:spPr>
          <a:xfrm>
            <a:off x="161300" y="414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r"/>
              <a:t>Живимо у земљи која има најлепшу заставу на свету.</a:t>
            </a:r>
            <a:endParaRPr/>
          </a:p>
          <a:p>
            <a:pPr indent="0" lvl="0" marL="0" rtl="0" algn="l">
              <a:spcBef>
                <a:spcPts val="0"/>
              </a:spcBef>
              <a:spcAft>
                <a:spcPts val="0"/>
              </a:spcAft>
              <a:buNone/>
            </a:pPr>
            <a:r>
              <a:t/>
            </a:r>
            <a:endParaRPr/>
          </a:p>
        </p:txBody>
      </p:sp>
      <p:sp>
        <p:nvSpPr>
          <p:cNvPr id="101" name="Google Shape;101;p15"/>
          <p:cNvSpPr txBox="1"/>
          <p:nvPr>
            <p:ph idx="1" type="body"/>
          </p:nvPr>
        </p:nvSpPr>
        <p:spPr>
          <a:xfrm>
            <a:off x="311700" y="1152475"/>
            <a:ext cx="3543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sr" sz="1900"/>
              <a:t>Истичемо је као идентитет док себе изграђујемо кроз теорију и праксу, поносни што смо део корена оних који су, 15.09. 1918. пробили чувени Солунски фронт. О њима ћете учити из историје и књижевности, и већ знам да ћете им одати достојанствено признање. </a:t>
            </a:r>
            <a:endParaRPr sz="1900"/>
          </a:p>
        </p:txBody>
      </p:sp>
      <p:pic>
        <p:nvPicPr>
          <p:cNvPr id="102" name="Google Shape;102;p15"/>
          <p:cNvPicPr preferRelativeResize="0"/>
          <p:nvPr/>
        </p:nvPicPr>
        <p:blipFill>
          <a:blip r:embed="rId3">
            <a:alphaModFix/>
          </a:blip>
          <a:stretch>
            <a:fillRect/>
          </a:stretch>
        </p:blipFill>
        <p:spPr>
          <a:xfrm>
            <a:off x="4008000" y="1140050"/>
            <a:ext cx="5073575" cy="2841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42"/>
          <p:cNvPicPr preferRelativeResize="0"/>
          <p:nvPr/>
        </p:nvPicPr>
        <p:blipFill>
          <a:blip r:embed="rId3">
            <a:alphaModFix/>
          </a:blip>
          <a:stretch>
            <a:fillRect/>
          </a:stretch>
        </p:blipFill>
        <p:spPr>
          <a:xfrm>
            <a:off x="152400" y="152400"/>
            <a:ext cx="8627351"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3"/>
          <p:cNvPicPr preferRelativeResize="0"/>
          <p:nvPr/>
        </p:nvPicPr>
        <p:blipFill>
          <a:blip r:embed="rId3">
            <a:alphaModFix/>
          </a:blip>
          <a:stretch>
            <a:fillRect/>
          </a:stretch>
        </p:blipFill>
        <p:spPr>
          <a:xfrm>
            <a:off x="152400" y="152400"/>
            <a:ext cx="8742799"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r"/>
              <a:t>Неки су отишли и нису се никада вратили, тамо су постали вечни.</a:t>
            </a:r>
            <a:endParaRPr/>
          </a:p>
          <a:p>
            <a:pPr indent="0" lvl="0" marL="0" rtl="0" algn="l">
              <a:spcBef>
                <a:spcPts val="0"/>
              </a:spcBef>
              <a:spcAft>
                <a:spcPts val="0"/>
              </a:spcAft>
              <a:buNone/>
            </a:pPr>
            <a:r>
              <a:rPr lang="sr"/>
              <a:t>Неки су отишли па су се тамо оженили и основали пороедице, пркосили животу и исти продужили.</a:t>
            </a:r>
            <a:endParaRPr/>
          </a:p>
          <a:p>
            <a:pPr indent="0" lvl="0" marL="0" rtl="0" algn="l">
              <a:spcBef>
                <a:spcPts val="0"/>
              </a:spcBef>
              <a:spcAft>
                <a:spcPts val="0"/>
              </a:spcAft>
              <a:buNone/>
            </a:pPr>
            <a:r>
              <a:rPr lang="sr"/>
              <a:t>Неки су се одазвали 	ПОЗИВУ ОТАЏБИНЕ	и пошли у бој, незнајући какав ће бити исход.</a:t>
            </a:r>
            <a:endParaRPr/>
          </a:p>
          <a:p>
            <a:pPr indent="0" lvl="0" marL="0" rtl="0" algn="l">
              <a:spcBef>
                <a:spcPts val="0"/>
              </a:spcBef>
              <a:spcAft>
                <a:spcPts val="0"/>
              </a:spcAft>
              <a:buNone/>
            </a:pPr>
            <a:r>
              <a:rPr lang="sr"/>
              <a:t>Одлазећи остављали су писма која су Гркиње чувале као успомену.</a:t>
            </a:r>
            <a:endParaRPr/>
          </a:p>
          <a:p>
            <a:pPr indent="0" lvl="0" marL="0" rtl="0" algn="l">
              <a:spcBef>
                <a:spcPts val="0"/>
              </a:spcBef>
              <a:spcAft>
                <a:spcPts val="0"/>
              </a:spcAft>
              <a:buNone/>
            </a:pPr>
            <a:r>
              <a:rPr lang="sr"/>
              <a:t>Једна је писмо претворила у песму, као моји седмаци данас, и овековечила љубав српског војника испричану на парчету папира. Послушајте песму…</a:t>
            </a:r>
            <a:endParaRPr/>
          </a:p>
        </p:txBody>
      </p:sp>
      <p:sp>
        <p:nvSpPr>
          <p:cNvPr id="277" name="Google Shape;277;p44"/>
          <p:cNvSpPr txBox="1"/>
          <p:nvPr>
            <p:ph idx="1" type="body"/>
          </p:nvPr>
        </p:nvSpPr>
        <p:spPr>
          <a:xfrm>
            <a:off x="311700" y="1152475"/>
            <a:ext cx="8520600" cy="289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r"/>
              <a:t>ПОСЛУШАЈТЕ ПЕСМУ “НЕ ПЛАЧИ ОКО МОЈЕ”</a:t>
            </a:r>
            <a:endParaRPr/>
          </a:p>
        </p:txBody>
      </p:sp>
      <p:sp>
        <p:nvSpPr>
          <p:cNvPr id="283" name="Google Shape;283;p45"/>
          <p:cNvSpPr txBox="1"/>
          <p:nvPr/>
        </p:nvSpPr>
        <p:spPr>
          <a:xfrm>
            <a:off x="324175" y="32323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a:t>https://www.youtube.com/watch?v=yYDf0Tuey5o</a:t>
            </a:r>
            <a:endParaRPr/>
          </a:p>
        </p:txBody>
      </p:sp>
      <p:sp>
        <p:nvSpPr>
          <p:cNvPr id="284" name="Google Shape;284;p45"/>
          <p:cNvSpPr txBox="1"/>
          <p:nvPr/>
        </p:nvSpPr>
        <p:spPr>
          <a:xfrm>
            <a:off x="3867725" y="29441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a:t>https://www.youtube.com/watch?v=ITIP-O0F9Tk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r"/>
              <a:t>Шта знамо о застави Републике Србије?</a:t>
            </a:r>
            <a:endParaRPr/>
          </a:p>
        </p:txBody>
      </p:sp>
      <p:sp>
        <p:nvSpPr>
          <p:cNvPr id="108" name="Google Shape;108;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16"/>
          <p:cNvPicPr preferRelativeResize="0"/>
          <p:nvPr/>
        </p:nvPicPr>
        <p:blipFill>
          <a:blip r:embed="rId3">
            <a:alphaModFix/>
          </a:blip>
          <a:stretch>
            <a:fillRect/>
          </a:stretch>
        </p:blipFill>
        <p:spPr>
          <a:xfrm>
            <a:off x="487175" y="1259097"/>
            <a:ext cx="7898950" cy="3593250"/>
          </a:xfrm>
          <a:prstGeom prst="rect">
            <a:avLst/>
          </a:prstGeom>
          <a:noFill/>
          <a:ln>
            <a:noFill/>
          </a:ln>
        </p:spPr>
      </p:pic>
      <p:sp>
        <p:nvSpPr>
          <p:cNvPr id="110" name="Google Shape;110;p16"/>
          <p:cNvSpPr txBox="1"/>
          <p:nvPr/>
        </p:nvSpPr>
        <p:spPr>
          <a:xfrm>
            <a:off x="4993125" y="382002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a:t>http://www.parlament.gov.rs/upload/images/content/amblems/himna-tekst.pdf</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r"/>
              <a:t>Уз ову заставу свирају се химне Србије “Боже правде”  и Републике Српске “Моја република”</a:t>
            </a:r>
            <a:endParaRPr/>
          </a:p>
        </p:txBody>
      </p:sp>
      <p:pic>
        <p:nvPicPr>
          <p:cNvPr id="116" name="Google Shape;116;p17"/>
          <p:cNvPicPr preferRelativeResize="0"/>
          <p:nvPr/>
        </p:nvPicPr>
        <p:blipFill>
          <a:blip r:embed="rId3">
            <a:alphaModFix/>
          </a:blip>
          <a:stretch>
            <a:fillRect/>
          </a:stretch>
        </p:blipFill>
        <p:spPr>
          <a:xfrm>
            <a:off x="393025" y="1726575"/>
            <a:ext cx="2190750" cy="2085975"/>
          </a:xfrm>
          <a:prstGeom prst="rect">
            <a:avLst/>
          </a:prstGeom>
          <a:noFill/>
          <a:ln>
            <a:noFill/>
          </a:ln>
        </p:spPr>
      </p:pic>
      <p:pic>
        <p:nvPicPr>
          <p:cNvPr id="117" name="Google Shape;117;p17"/>
          <p:cNvPicPr preferRelativeResize="0"/>
          <p:nvPr/>
        </p:nvPicPr>
        <p:blipFill>
          <a:blip r:embed="rId4">
            <a:alphaModFix/>
          </a:blip>
          <a:stretch>
            <a:fillRect/>
          </a:stretch>
        </p:blipFill>
        <p:spPr>
          <a:xfrm>
            <a:off x="3052000" y="1606275"/>
            <a:ext cx="2143125" cy="2143125"/>
          </a:xfrm>
          <a:prstGeom prst="rect">
            <a:avLst/>
          </a:prstGeom>
          <a:noFill/>
          <a:ln>
            <a:noFill/>
          </a:ln>
        </p:spPr>
      </p:pic>
      <p:pic>
        <p:nvPicPr>
          <p:cNvPr id="118" name="Google Shape;118;p17"/>
          <p:cNvPicPr preferRelativeResize="0"/>
          <p:nvPr/>
        </p:nvPicPr>
        <p:blipFill>
          <a:blip r:embed="rId5">
            <a:alphaModFix/>
          </a:blip>
          <a:stretch>
            <a:fillRect/>
          </a:stretch>
        </p:blipFill>
        <p:spPr>
          <a:xfrm>
            <a:off x="5798725" y="1845638"/>
            <a:ext cx="2466975" cy="1847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8"/>
          <p:cNvSpPr txBox="1"/>
          <p:nvPr/>
        </p:nvSpPr>
        <p:spPr>
          <a:xfrm>
            <a:off x="-105250" y="728475"/>
            <a:ext cx="4366800" cy="32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650">
                <a:solidFill>
                  <a:srgbClr val="202122"/>
                </a:solidFill>
                <a:highlight>
                  <a:srgbClr val="FFFFFF"/>
                </a:highlight>
              </a:rPr>
              <a:t>ХИМНА РЕПУБЛИКЕ СРПСКЕ</a:t>
            </a:r>
            <a:endParaRPr sz="1650">
              <a:solidFill>
                <a:srgbClr val="202122"/>
              </a:solidFill>
              <a:highlight>
                <a:srgbClr val="FFFFFF"/>
              </a:highlight>
            </a:endParaRPr>
          </a:p>
          <a:p>
            <a:pPr indent="0" lvl="0" marL="0" rtl="0" algn="l">
              <a:spcBef>
                <a:spcPts val="0"/>
              </a:spcBef>
              <a:spcAft>
                <a:spcPts val="0"/>
              </a:spcAft>
              <a:buNone/>
            </a:pPr>
            <a:r>
              <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Тамо гдје најљепша се зора буди</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Часни и поносни живе добри људи</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Тамо гдје се рађа нашег сунца сјај</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Горд и пркосан је мој завичај</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За њега сви се сад помолимо</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Другу земљу ми немамо</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У срцу мом само је један дом</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У срцу велика моја република</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У срцу мом најљепша звијезда сја</a:t>
            </a:r>
            <a:endParaRPr sz="1650">
              <a:solidFill>
                <a:srgbClr val="202122"/>
              </a:solidFill>
              <a:highlight>
                <a:srgbClr val="FFFFFF"/>
              </a:highlight>
            </a:endParaRPr>
          </a:p>
          <a:p>
            <a:pPr indent="0" lvl="0" marL="0" rtl="0" algn="l">
              <a:spcBef>
                <a:spcPts val="0"/>
              </a:spcBef>
              <a:spcAft>
                <a:spcPts val="0"/>
              </a:spcAft>
              <a:buNone/>
            </a:pPr>
            <a:r>
              <a:t/>
            </a:r>
            <a:endParaRPr sz="2000"/>
          </a:p>
        </p:txBody>
      </p:sp>
      <p:sp>
        <p:nvSpPr>
          <p:cNvPr id="124" name="Google Shape;124;p18"/>
          <p:cNvSpPr txBox="1"/>
          <p:nvPr/>
        </p:nvSpPr>
        <p:spPr>
          <a:xfrm>
            <a:off x="4424525" y="1204700"/>
            <a:ext cx="3718500" cy="297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650">
                <a:solidFill>
                  <a:srgbClr val="202122"/>
                </a:solidFill>
                <a:highlight>
                  <a:srgbClr val="FFFFFF"/>
                </a:highlight>
              </a:rPr>
              <a:t>Моја република, Република Српска</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Тамо гдје су наши преци давни</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Име уписали у сваки корак славни</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Тамо гдје се рађа нашег сунца сјај</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Горд и пркосан је мој завичај</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За њега сви се сад помолимо</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Другу земљу ми немамо</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У срцу мом само је један дом</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У срцу велика моја република</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У срцу мом најљепша звијезда сја</a:t>
            </a:r>
            <a:endParaRPr sz="1650">
              <a:solidFill>
                <a:srgbClr val="202122"/>
              </a:solidFill>
              <a:highlight>
                <a:srgbClr val="FFFFFF"/>
              </a:highlight>
            </a:endParaRPr>
          </a:p>
          <a:p>
            <a:pPr indent="0" lvl="0" marL="0" rtl="0" algn="l">
              <a:spcBef>
                <a:spcPts val="0"/>
              </a:spcBef>
              <a:spcAft>
                <a:spcPts val="0"/>
              </a:spcAft>
              <a:buNone/>
            </a:pPr>
            <a:r>
              <a:rPr lang="sr" sz="1650">
                <a:solidFill>
                  <a:srgbClr val="202122"/>
                </a:solidFill>
                <a:highlight>
                  <a:srgbClr val="FFFFFF"/>
                </a:highlight>
              </a:rPr>
              <a:t>Моја република, Република Српска</a:t>
            </a:r>
            <a:endParaRPr sz="20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sr"/>
              <a:t>                         СОЛУНСКИ ФРОНТ</a:t>
            </a:r>
            <a:endParaRPr/>
          </a:p>
        </p:txBody>
      </p:sp>
      <p:sp>
        <p:nvSpPr>
          <p:cNvPr id="130" name="Google Shape;130;p19"/>
          <p:cNvSpPr txBox="1"/>
          <p:nvPr>
            <p:ph idx="1" type="body"/>
          </p:nvPr>
        </p:nvSpPr>
        <p:spPr>
          <a:xfrm>
            <a:off x="441575" y="1094750"/>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sr" sz="2000">
                <a:solidFill>
                  <a:srgbClr val="4A4A4A"/>
                </a:solidFill>
                <a:highlight>
                  <a:srgbClr val="FFFFFF"/>
                </a:highlight>
                <a:latin typeface="Roboto"/>
                <a:ea typeface="Roboto"/>
                <a:cs typeface="Roboto"/>
                <a:sym typeface="Roboto"/>
              </a:rPr>
              <a:t>Дан српског јединства, слободе и националне заставе обележава се на дан када је после година крвавих, страшних, драматичних, трагичних и јуначких борби српска војска пробила Солунски фронт и фактички означила почетак ослобођења Краљевине Србије. За то је било потребно свега 45 дана нашим јуначким прецима.</a:t>
            </a:r>
            <a:endParaRPr sz="2600"/>
          </a:p>
        </p:txBody>
      </p:sp>
      <p:pic>
        <p:nvPicPr>
          <p:cNvPr id="131" name="Google Shape;131;p19"/>
          <p:cNvPicPr preferRelativeResize="0"/>
          <p:nvPr/>
        </p:nvPicPr>
        <p:blipFill rotWithShape="1">
          <a:blip r:embed="rId3">
            <a:alphaModFix/>
          </a:blip>
          <a:srcRect b="21720" l="-2470" r="2470" t="-21720"/>
          <a:stretch/>
        </p:blipFill>
        <p:spPr>
          <a:xfrm>
            <a:off x="4912000" y="2194775"/>
            <a:ext cx="4082575" cy="2458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idx="1" type="body"/>
          </p:nvPr>
        </p:nvSpPr>
        <p:spPr>
          <a:xfrm>
            <a:off x="311700" y="1195775"/>
            <a:ext cx="42603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sr" sz="1900">
                <a:solidFill>
                  <a:srgbClr val="4A4A4A"/>
                </a:solidFill>
                <a:highlight>
                  <a:srgbClr val="FFFFFF"/>
                </a:highlight>
                <a:latin typeface="Roboto"/>
                <a:ea typeface="Roboto"/>
                <a:cs typeface="Roboto"/>
                <a:sym typeface="Roboto"/>
              </a:rPr>
              <a:t>Дан српског јединства, слободе и националне заставе обележава се на дан када је после година крвавих, страшних, драматичних, трагичних и јуначких борби српска војска пробила Солунски фронт и фактички означила почетак ослобођења Краљевине Србије. За то је било потребно свега 45 дана нашим јуначким прецима</a:t>
            </a:r>
            <a:r>
              <a:rPr lang="sr" sz="1200">
                <a:solidFill>
                  <a:srgbClr val="4A4A4A"/>
                </a:solidFill>
                <a:highlight>
                  <a:srgbClr val="FFFFFF"/>
                </a:highlight>
                <a:latin typeface="Roboto"/>
                <a:ea typeface="Roboto"/>
                <a:cs typeface="Roboto"/>
                <a:sym typeface="Roboto"/>
              </a:rPr>
              <a:t>.</a:t>
            </a:r>
            <a:endParaRPr/>
          </a:p>
        </p:txBody>
      </p:sp>
      <p:pic>
        <p:nvPicPr>
          <p:cNvPr id="137" name="Google Shape;137;p20"/>
          <p:cNvPicPr preferRelativeResize="0"/>
          <p:nvPr/>
        </p:nvPicPr>
        <p:blipFill>
          <a:blip r:embed="rId3">
            <a:alphaModFix/>
          </a:blip>
          <a:stretch>
            <a:fillRect/>
          </a:stretch>
        </p:blipFill>
        <p:spPr>
          <a:xfrm>
            <a:off x="4926450" y="1195775"/>
            <a:ext cx="4096675" cy="3068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nvSpPr>
        <p:spPr>
          <a:xfrm>
            <a:off x="499300" y="765050"/>
            <a:ext cx="30000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r" sz="1900">
                <a:solidFill>
                  <a:srgbClr val="4A4A4A"/>
                </a:solidFill>
                <a:highlight>
                  <a:srgbClr val="FFFFFF"/>
                </a:highlight>
                <a:latin typeface="Roboto"/>
                <a:ea typeface="Roboto"/>
                <a:cs typeface="Roboto"/>
                <a:sym typeface="Roboto"/>
              </a:rPr>
              <a:t>Солунски фронт је оформљен у јесен 1915. између савезника са једне и Немачке, Аустроугарске, Бугарске и Турске са друге стране. Савезници су га пробили у борбама 15. до 17. септембра 1918. после којих је Бугарска капитулирала.</a:t>
            </a:r>
            <a:endParaRPr sz="2100"/>
          </a:p>
        </p:txBody>
      </p:sp>
      <p:pic>
        <p:nvPicPr>
          <p:cNvPr id="143" name="Google Shape;143;p21"/>
          <p:cNvPicPr preferRelativeResize="0"/>
          <p:nvPr/>
        </p:nvPicPr>
        <p:blipFill>
          <a:blip r:embed="rId3">
            <a:alphaModFix/>
          </a:blip>
          <a:stretch>
            <a:fillRect/>
          </a:stretch>
        </p:blipFill>
        <p:spPr>
          <a:xfrm>
            <a:off x="3499300" y="1018300"/>
            <a:ext cx="5339899" cy="40049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