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9" r:id="rId18"/>
    <p:sldId id="271" r:id="rId19"/>
    <p:sldId id="272" r:id="rId20"/>
    <p:sldId id="276" r:id="rId21"/>
    <p:sldId id="280" r:id="rId22"/>
    <p:sldId id="281"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F713AF-CA22-4999-BDFE-649037E29C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46BE8-4C5E-4EF0-9B98-291D0C73B5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713AF-CA22-4999-BDFE-649037E29C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46BE8-4C5E-4EF0-9B98-291D0C73B5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713AF-CA22-4999-BDFE-649037E29C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46BE8-4C5E-4EF0-9B98-291D0C73B5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F713AF-CA22-4999-BDFE-649037E29C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46BE8-4C5E-4EF0-9B98-291D0C73B5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9F713AF-CA22-4999-BDFE-649037E29C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46BE8-4C5E-4EF0-9B98-291D0C73B5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F713AF-CA22-4999-BDFE-649037E29CF2}"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46BE8-4C5E-4EF0-9B98-291D0C73B59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F713AF-CA22-4999-BDFE-649037E29CF2}"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46BE8-4C5E-4EF0-9B98-291D0C73B5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F713AF-CA22-4999-BDFE-649037E29CF2}"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46BE8-4C5E-4EF0-9B98-291D0C73B5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713AF-CA22-4999-BDFE-649037E29CF2}"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246BE8-4C5E-4EF0-9B98-291D0C73B5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9F713AF-CA22-4999-BDFE-649037E29CF2}" type="datetimeFigureOut">
              <a:rPr lang="en-US" smtClean="0"/>
              <a:pPr/>
              <a:t>4/23/2024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D246BE8-4C5E-4EF0-9B98-291D0C73B5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713AF-CA22-4999-BDFE-649037E29CF2}"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46BE8-4C5E-4EF0-9B98-291D0C73B5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9F713AF-CA22-4999-BDFE-649037E29CF2}" type="datetimeFigureOut">
              <a:rPr lang="en-US" smtClean="0"/>
              <a:pPr/>
              <a:t>4/23/2024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D246BE8-4C5E-4EF0-9B98-291D0C73B5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sr-Cyrl-RS" dirty="0" smtClean="0"/>
              <a:t>СВЕТСКИ ДАН КЊИГЕ</a:t>
            </a:r>
            <a:endParaRPr lang="en-US" dirty="0"/>
          </a:p>
        </p:txBody>
      </p:sp>
      <p:sp>
        <p:nvSpPr>
          <p:cNvPr id="3" name="Subtitle 2"/>
          <p:cNvSpPr>
            <a:spLocks noGrp="1"/>
          </p:cNvSpPr>
          <p:nvPr>
            <p:ph type="subTitle"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962"/>
            <a:ext cx="9036496" cy="677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571480"/>
            <a:ext cx="7772400" cy="571504"/>
          </a:xfrm>
        </p:spPr>
        <p:txBody>
          <a:bodyPr>
            <a:normAutofit/>
          </a:bodyPr>
          <a:lstStyle/>
          <a:p>
            <a:pPr algn="ctr"/>
            <a:r>
              <a:rPr lang="sr-Cyrl-RS" sz="3200" dirty="0" smtClean="0"/>
              <a:t>Најлепше библиотеке света </a:t>
            </a:r>
            <a:endParaRPr lang="en-US" sz="3200" dirty="0"/>
          </a:p>
        </p:txBody>
      </p:sp>
      <p:sp>
        <p:nvSpPr>
          <p:cNvPr id="3" name="Subtitle 2"/>
          <p:cNvSpPr>
            <a:spLocks noGrp="1"/>
          </p:cNvSpPr>
          <p:nvPr>
            <p:ph type="subTitle" idx="1"/>
          </p:nvPr>
        </p:nvSpPr>
        <p:spPr>
          <a:xfrm>
            <a:off x="714348" y="1142984"/>
            <a:ext cx="7772400" cy="5214974"/>
          </a:xfrm>
        </p:spPr>
        <p:txBody>
          <a:bodyPr/>
          <a:lstStyle/>
          <a:p>
            <a:pPr algn="ctr"/>
            <a:r>
              <a:rPr lang="sr-Cyrl-RS" dirty="0" smtClean="0">
                <a:solidFill>
                  <a:schemeClr val="tx1"/>
                </a:solidFill>
              </a:rPr>
              <a:t>Ескориал, библиотека у Мадриду</a:t>
            </a:r>
            <a:endParaRPr lang="en-US" dirty="0">
              <a:solidFill>
                <a:schemeClr val="tx1"/>
              </a:solidFill>
            </a:endParaRPr>
          </a:p>
        </p:txBody>
      </p:sp>
      <p:pic>
        <p:nvPicPr>
          <p:cNvPr id="4" name="Picture 3" descr="madrid.jpg"/>
          <p:cNvPicPr>
            <a:picLocks noChangeAspect="1"/>
          </p:cNvPicPr>
          <p:nvPr/>
        </p:nvPicPr>
        <p:blipFill>
          <a:blip r:embed="rId2" cstate="print"/>
          <a:stretch>
            <a:fillRect/>
          </a:stretch>
        </p:blipFill>
        <p:spPr>
          <a:xfrm>
            <a:off x="428596" y="1571612"/>
            <a:ext cx="8358246" cy="4857784"/>
          </a:xfrm>
          <a:prstGeom prst="rect">
            <a:avLst/>
          </a:prstGeom>
        </p:spPr>
      </p:pic>
    </p:spTree>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183880" cy="714380"/>
          </a:xfrm>
        </p:spPr>
        <p:txBody>
          <a:bodyPr>
            <a:normAutofit/>
          </a:bodyPr>
          <a:lstStyle/>
          <a:p>
            <a:pPr algn="ctr"/>
            <a:r>
              <a:rPr lang="sr-Cyrl-RS" sz="3200" dirty="0" smtClean="0"/>
              <a:t>Најлепше библиотеке света </a:t>
            </a:r>
            <a:endParaRPr lang="en-US" sz="3200" dirty="0"/>
          </a:p>
        </p:txBody>
      </p:sp>
      <p:sp>
        <p:nvSpPr>
          <p:cNvPr id="3" name="Content Placeholder 2"/>
          <p:cNvSpPr>
            <a:spLocks noGrp="1"/>
          </p:cNvSpPr>
          <p:nvPr>
            <p:ph idx="1"/>
          </p:nvPr>
        </p:nvSpPr>
        <p:spPr>
          <a:xfrm>
            <a:off x="500034" y="1214422"/>
            <a:ext cx="8183880" cy="5214974"/>
          </a:xfrm>
        </p:spPr>
        <p:txBody>
          <a:bodyPr>
            <a:normAutofit/>
          </a:bodyPr>
          <a:lstStyle/>
          <a:p>
            <a:pPr algn="ctr">
              <a:buNone/>
            </a:pPr>
            <a:r>
              <a:rPr lang="sr-Cyrl-RS" sz="2000" dirty="0" smtClean="0"/>
              <a:t>Библиотека манастира Страхов у Чешкој</a:t>
            </a:r>
            <a:endParaRPr lang="en-US" sz="2000" dirty="0"/>
          </a:p>
        </p:txBody>
      </p:sp>
      <p:pic>
        <p:nvPicPr>
          <p:cNvPr id="4" name="Picture 3" descr="00-1.jpg"/>
          <p:cNvPicPr>
            <a:picLocks noChangeAspect="1"/>
          </p:cNvPicPr>
          <p:nvPr/>
        </p:nvPicPr>
        <p:blipFill>
          <a:blip r:embed="rId2" cstate="print"/>
          <a:stretch>
            <a:fillRect/>
          </a:stretch>
        </p:blipFill>
        <p:spPr>
          <a:xfrm>
            <a:off x="428596" y="1643050"/>
            <a:ext cx="8215370" cy="46434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2"/>
            <a:ext cx="8072494" cy="571504"/>
          </a:xfrm>
        </p:spPr>
        <p:txBody>
          <a:bodyPr>
            <a:normAutofit/>
          </a:bodyPr>
          <a:lstStyle/>
          <a:p>
            <a:pPr algn="ctr"/>
            <a:r>
              <a:rPr lang="sr-Cyrl-RS" sz="3200" dirty="0" smtClean="0"/>
              <a:t>Најлепше библиотеке света </a:t>
            </a:r>
            <a:endParaRPr lang="en-US" sz="3200" dirty="0"/>
          </a:p>
        </p:txBody>
      </p:sp>
      <p:sp>
        <p:nvSpPr>
          <p:cNvPr id="3" name="Subtitle 2"/>
          <p:cNvSpPr>
            <a:spLocks noGrp="1"/>
          </p:cNvSpPr>
          <p:nvPr>
            <p:ph type="subTitle" idx="1"/>
          </p:nvPr>
        </p:nvSpPr>
        <p:spPr>
          <a:xfrm>
            <a:off x="428596" y="1071546"/>
            <a:ext cx="8358246" cy="5357850"/>
          </a:xfrm>
        </p:spPr>
        <p:txBody>
          <a:bodyPr/>
          <a:lstStyle/>
          <a:p>
            <a:pPr algn="ctr"/>
            <a:r>
              <a:rPr lang="sr-Cyrl-RS" dirty="0" smtClean="0">
                <a:solidFill>
                  <a:schemeClr val="tx1"/>
                </a:solidFill>
              </a:rPr>
              <a:t>Библиотека Универзитета Коимбра у </a:t>
            </a:r>
            <a:r>
              <a:rPr lang="sr-Cyrl-RS" dirty="0" smtClean="0">
                <a:solidFill>
                  <a:schemeClr val="tx1"/>
                </a:solidFill>
              </a:rPr>
              <a:t>Португалу</a:t>
            </a:r>
            <a:endParaRPr lang="en-US" dirty="0">
              <a:solidFill>
                <a:schemeClr val="tx1"/>
              </a:solidFill>
            </a:endParaRPr>
          </a:p>
        </p:txBody>
      </p:sp>
      <p:pic>
        <p:nvPicPr>
          <p:cNvPr id="4" name="Picture 3" descr="biblioteka-koimbra-670x447.jpg"/>
          <p:cNvPicPr>
            <a:picLocks noChangeAspect="1"/>
          </p:cNvPicPr>
          <p:nvPr/>
        </p:nvPicPr>
        <p:blipFill>
          <a:blip r:embed="rId2" cstate="print"/>
          <a:stretch>
            <a:fillRect/>
          </a:stretch>
        </p:blipFill>
        <p:spPr>
          <a:xfrm>
            <a:off x="428596" y="1500174"/>
            <a:ext cx="8358246" cy="49292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183880" cy="642942"/>
          </a:xfrm>
        </p:spPr>
        <p:txBody>
          <a:bodyPr>
            <a:normAutofit/>
          </a:bodyPr>
          <a:lstStyle/>
          <a:p>
            <a:pPr algn="ctr"/>
            <a:r>
              <a:rPr lang="sr-Cyrl-RS" sz="3200" dirty="0" smtClean="0"/>
              <a:t>Најлепше библиотеке света </a:t>
            </a:r>
            <a:endParaRPr lang="en-US" sz="3200" dirty="0"/>
          </a:p>
        </p:txBody>
      </p:sp>
      <p:sp>
        <p:nvSpPr>
          <p:cNvPr id="3" name="Content Placeholder 2"/>
          <p:cNvSpPr>
            <a:spLocks noGrp="1"/>
          </p:cNvSpPr>
          <p:nvPr>
            <p:ph idx="1"/>
          </p:nvPr>
        </p:nvSpPr>
        <p:spPr>
          <a:xfrm>
            <a:off x="500034" y="1000108"/>
            <a:ext cx="8183880" cy="5429288"/>
          </a:xfrm>
        </p:spPr>
        <p:txBody>
          <a:bodyPr>
            <a:normAutofit/>
          </a:bodyPr>
          <a:lstStyle/>
          <a:p>
            <a:pPr algn="ctr">
              <a:buNone/>
            </a:pPr>
            <a:r>
              <a:rPr lang="sr-Cyrl-RS" sz="2000" dirty="0" smtClean="0"/>
              <a:t>Библиотека Колеџа Сент Џон у Кембриџу</a:t>
            </a:r>
            <a:endParaRPr lang="en-US" sz="2000" dirty="0"/>
          </a:p>
        </p:txBody>
      </p:sp>
      <p:pic>
        <p:nvPicPr>
          <p:cNvPr id="4" name="Picture 3" descr="najlepse-biblioteke-na-svetu.jpg"/>
          <p:cNvPicPr>
            <a:picLocks noChangeAspect="1"/>
          </p:cNvPicPr>
          <p:nvPr/>
        </p:nvPicPr>
        <p:blipFill>
          <a:blip r:embed="rId2" cstate="print"/>
          <a:stretch>
            <a:fillRect/>
          </a:stretch>
        </p:blipFill>
        <p:spPr>
          <a:xfrm>
            <a:off x="428596" y="1428736"/>
            <a:ext cx="8358246" cy="5000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183880" cy="428628"/>
          </a:xfrm>
        </p:spPr>
        <p:txBody>
          <a:bodyPr>
            <a:normAutofit fontScale="90000"/>
          </a:bodyPr>
          <a:lstStyle/>
          <a:p>
            <a:pPr algn="ctr"/>
            <a:r>
              <a:rPr lang="sr-Cyrl-RS" sz="3200" dirty="0" smtClean="0"/>
              <a:t>Зборник ученичких радова</a:t>
            </a:r>
            <a:endParaRPr lang="en-US" sz="3200" dirty="0"/>
          </a:p>
        </p:txBody>
      </p:sp>
      <p:sp>
        <p:nvSpPr>
          <p:cNvPr id="3" name="Content Placeholder 2"/>
          <p:cNvSpPr>
            <a:spLocks noGrp="1"/>
          </p:cNvSpPr>
          <p:nvPr>
            <p:ph idx="1"/>
          </p:nvPr>
        </p:nvSpPr>
        <p:spPr>
          <a:xfrm>
            <a:off x="500034" y="857232"/>
            <a:ext cx="8183880" cy="5643602"/>
          </a:xfrm>
        </p:spPr>
        <p:txBody>
          <a:bodyPr/>
          <a:lstStyle/>
          <a:p>
            <a:pPr algn="ctr">
              <a:buNone/>
            </a:pPr>
            <a:r>
              <a:rPr lang="ru-RU" sz="1400" dirty="0">
                <a:latin typeface="Roboto"/>
              </a:rPr>
              <a:t>Лепо је волети</a:t>
            </a:r>
            <a:r>
              <a:rPr lang="ru-RU" sz="1400" dirty="0"/>
              <a:t/>
            </a:r>
            <a:br>
              <a:rPr lang="ru-RU" sz="1400" dirty="0"/>
            </a:br>
            <a:r>
              <a:rPr lang="ru-RU" sz="1400" dirty="0"/>
              <a:t/>
            </a:r>
            <a:br>
              <a:rPr lang="ru-RU" sz="1400" dirty="0"/>
            </a:br>
            <a:r>
              <a:rPr lang="ru-RU" sz="1400" dirty="0">
                <a:latin typeface="Roboto"/>
              </a:rPr>
              <a:t>Кад волиш птицу, она пева,</a:t>
            </a:r>
            <a:r>
              <a:rPr lang="ru-RU" sz="1400" dirty="0"/>
              <a:t/>
            </a:r>
            <a:br>
              <a:rPr lang="ru-RU" sz="1400" dirty="0"/>
            </a:br>
            <a:r>
              <a:rPr lang="ru-RU" sz="1400" dirty="0">
                <a:latin typeface="Roboto"/>
              </a:rPr>
              <a:t>Кад волиш куцу, она зева</a:t>
            </a:r>
            <a:r>
              <a:rPr lang="ru-RU" sz="1400" dirty="0"/>
              <a:t/>
            </a:r>
            <a:br>
              <a:rPr lang="ru-RU" sz="1400" dirty="0"/>
            </a:br>
            <a:r>
              <a:rPr lang="ru-RU" sz="1400" dirty="0">
                <a:latin typeface="Roboto"/>
              </a:rPr>
              <a:t>Кад волиш цвеће, оно расте,</a:t>
            </a:r>
            <a:r>
              <a:rPr lang="ru-RU" sz="1400" dirty="0"/>
              <a:t/>
            </a:r>
            <a:br>
              <a:rPr lang="ru-RU" sz="1400" dirty="0"/>
            </a:br>
            <a:r>
              <a:rPr lang="ru-RU" sz="1400" dirty="0">
                <a:latin typeface="Roboto"/>
              </a:rPr>
              <a:t>Кад стигне пролеће, долете ласте.</a:t>
            </a:r>
            <a:r>
              <a:rPr lang="ru-RU" sz="1400" dirty="0"/>
              <a:t/>
            </a:r>
            <a:br>
              <a:rPr lang="ru-RU" sz="1400" dirty="0"/>
            </a:br>
            <a:r>
              <a:rPr lang="ru-RU" sz="1400" dirty="0"/>
              <a:t/>
            </a:r>
            <a:br>
              <a:rPr lang="ru-RU" sz="1400" dirty="0"/>
            </a:br>
            <a:r>
              <a:rPr lang="ru-RU" sz="1400" dirty="0">
                <a:latin typeface="Roboto"/>
              </a:rPr>
              <a:t>Кад волиш школу, она цвета,</a:t>
            </a:r>
            <a:r>
              <a:rPr lang="ru-RU" sz="1400" dirty="0"/>
              <a:t/>
            </a:r>
            <a:br>
              <a:rPr lang="ru-RU" sz="1400" dirty="0"/>
            </a:br>
            <a:r>
              <a:rPr lang="ru-RU" sz="1400" dirty="0">
                <a:latin typeface="Roboto"/>
              </a:rPr>
              <a:t>Шарене мараме из целог света,</a:t>
            </a:r>
            <a:r>
              <a:rPr lang="ru-RU" sz="1400" dirty="0"/>
              <a:t/>
            </a:r>
            <a:br>
              <a:rPr lang="ru-RU" sz="1400" dirty="0"/>
            </a:br>
            <a:r>
              <a:rPr lang="ru-RU" sz="1400" dirty="0">
                <a:latin typeface="Roboto"/>
              </a:rPr>
              <a:t>Машу, шаљемо поздрав свима,</a:t>
            </a:r>
            <a:r>
              <a:rPr lang="ru-RU" sz="1400" dirty="0"/>
              <a:t/>
            </a:r>
            <a:br>
              <a:rPr lang="ru-RU" sz="1400" dirty="0"/>
            </a:br>
            <a:r>
              <a:rPr lang="ru-RU" sz="1400" dirty="0">
                <a:latin typeface="Roboto"/>
              </a:rPr>
              <a:t>На часу посвећеном добрим људима.</a:t>
            </a:r>
            <a:r>
              <a:rPr lang="ru-RU" sz="1400" dirty="0"/>
              <a:t/>
            </a:r>
            <a:br>
              <a:rPr lang="ru-RU" sz="1400" dirty="0"/>
            </a:br>
            <a:r>
              <a:rPr lang="ru-RU" sz="1400" dirty="0"/>
              <a:t/>
            </a:r>
            <a:br>
              <a:rPr lang="ru-RU" sz="1400" dirty="0"/>
            </a:br>
            <a:r>
              <a:rPr lang="ru-RU" sz="1400" dirty="0">
                <a:latin typeface="Roboto"/>
              </a:rPr>
              <a:t>Кад волиш дрво, оно се шири,</a:t>
            </a:r>
            <a:r>
              <a:rPr lang="ru-RU" sz="1400" dirty="0"/>
              <a:t/>
            </a:r>
            <a:br>
              <a:rPr lang="ru-RU" sz="1400" dirty="0"/>
            </a:br>
            <a:r>
              <a:rPr lang="ru-RU" sz="1400" dirty="0">
                <a:latin typeface="Roboto"/>
              </a:rPr>
              <a:t>По крошњи расту пуни шешири,</a:t>
            </a:r>
            <a:r>
              <a:rPr lang="ru-RU" sz="1400" dirty="0"/>
              <a:t/>
            </a:r>
            <a:br>
              <a:rPr lang="ru-RU" sz="1400" dirty="0"/>
            </a:br>
            <a:r>
              <a:rPr lang="ru-RU" sz="1400" dirty="0">
                <a:latin typeface="Roboto"/>
              </a:rPr>
              <a:t>Крушке, јабуке, дуње и шљиве,</a:t>
            </a:r>
            <a:r>
              <a:rPr lang="ru-RU" sz="1400" dirty="0"/>
              <a:t/>
            </a:r>
            <a:br>
              <a:rPr lang="ru-RU" sz="1400" dirty="0"/>
            </a:br>
            <a:r>
              <a:rPr lang="ru-RU" sz="1400" dirty="0">
                <a:latin typeface="Roboto"/>
              </a:rPr>
              <a:t>Најслађе диње рађају њиве.</a:t>
            </a:r>
            <a:r>
              <a:rPr lang="ru-RU" sz="1400" dirty="0"/>
              <a:t/>
            </a:r>
            <a:br>
              <a:rPr lang="ru-RU" sz="1400" dirty="0"/>
            </a:br>
            <a:r>
              <a:rPr lang="ru-RU" sz="1400" dirty="0"/>
              <a:t/>
            </a:r>
            <a:br>
              <a:rPr lang="ru-RU" sz="1400" dirty="0"/>
            </a:br>
            <a:r>
              <a:rPr lang="ru-RU" sz="1400" dirty="0">
                <a:latin typeface="Roboto"/>
              </a:rPr>
              <a:t>Волим пролеће, лето и зиму,</a:t>
            </a:r>
            <a:r>
              <a:rPr lang="ru-RU" sz="1400" dirty="0"/>
              <a:t/>
            </a:r>
            <a:br>
              <a:rPr lang="ru-RU" sz="1400" dirty="0"/>
            </a:br>
            <a:r>
              <a:rPr lang="ru-RU" sz="1400" dirty="0">
                <a:latin typeface="Roboto"/>
              </a:rPr>
              <a:t>Другаре моје, и једног Иву,</a:t>
            </a:r>
            <a:r>
              <a:rPr lang="ru-RU" sz="1400" dirty="0"/>
              <a:t/>
            </a:r>
            <a:br>
              <a:rPr lang="ru-RU" sz="1400" dirty="0"/>
            </a:br>
            <a:r>
              <a:rPr lang="ru-RU" sz="1400" dirty="0">
                <a:latin typeface="Roboto"/>
              </a:rPr>
              <a:t>Е, то је тајна, не питајте ме,</a:t>
            </a:r>
            <a:r>
              <a:rPr lang="ru-RU" sz="1400" dirty="0"/>
              <a:t/>
            </a:r>
            <a:br>
              <a:rPr lang="ru-RU" sz="1400" dirty="0"/>
            </a:br>
            <a:r>
              <a:rPr lang="ru-RU" sz="1400" dirty="0">
                <a:latin typeface="Roboto"/>
              </a:rPr>
              <a:t>Кашљуцкам мало, то је од треме.</a:t>
            </a:r>
            <a:r>
              <a:rPr lang="ru-RU" sz="1400" dirty="0"/>
              <a:t/>
            </a:r>
            <a:br>
              <a:rPr lang="ru-RU" sz="1400" dirty="0"/>
            </a:br>
            <a:r>
              <a:rPr lang="ru-RU" sz="1400" dirty="0"/>
              <a:t/>
            </a:r>
            <a:br>
              <a:rPr lang="ru-RU" sz="1400" dirty="0"/>
            </a:br>
            <a:r>
              <a:rPr lang="ru-RU" sz="1400" dirty="0">
                <a:latin typeface="Roboto"/>
              </a:rPr>
              <a:t>Николина Пантелић, 5. разред</a:t>
            </a:r>
            <a:endParaRPr lang="en-US" sz="1400" dirty="0"/>
          </a:p>
        </p:txBody>
      </p:sp>
      <p:pic>
        <p:nvPicPr>
          <p:cNvPr id="1026" name="Picture 2" descr="C:\Users\pedag\AppData\Local\Packages\Microsoft.Windows.Photos_8wekyb3d8bbwe\TempState\ShareServiceTempFolder\Screenshot_20240423-19560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672" y="1484784"/>
            <a:ext cx="1598018" cy="2287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edag\AppData\Local\Packages\Microsoft.Windows.Photos_8wekyb3d8bbwe\TempState\ShareServiceTempFolder\Screenshot_20240423-195729.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484784"/>
            <a:ext cx="2004293"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183880" cy="571504"/>
          </a:xfrm>
        </p:spPr>
        <p:txBody>
          <a:bodyPr>
            <a:normAutofit fontScale="90000"/>
          </a:bodyPr>
          <a:lstStyle/>
          <a:p>
            <a:pPr algn="ctr"/>
            <a:r>
              <a:rPr lang="sr-Cyrl-RS" sz="3200" dirty="0" smtClean="0"/>
              <a:t>Зборник ученичких радова</a:t>
            </a:r>
            <a:endParaRPr lang="en-US"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1597290" cy="228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pedag\Desktop\Screenshot_20240423-1956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412776"/>
            <a:ext cx="1734022" cy="21643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15816" y="1700809"/>
            <a:ext cx="3456384" cy="3139321"/>
          </a:xfrm>
          <a:prstGeom prst="rect">
            <a:avLst/>
          </a:prstGeom>
        </p:spPr>
        <p:txBody>
          <a:bodyPr wrap="square">
            <a:spAutoFit/>
          </a:bodyPr>
          <a:lstStyle/>
          <a:p>
            <a:r>
              <a:rPr lang="ru-RU" dirty="0"/>
              <a:t>ОШ „Слободан Пенезић Крцун“:</a:t>
            </a:r>
          </a:p>
          <a:p>
            <a:r>
              <a:rPr lang="ru-RU" dirty="0"/>
              <a:t>Катарина Пантелић, VII ОШ „Слободан Пенезић Крцун“, Од тебе до мене</a:t>
            </a:r>
          </a:p>
          <a:p>
            <a:r>
              <a:rPr lang="ru-RU" dirty="0"/>
              <a:t>Николина Пантелић, V ОШ „Слободан Пенезић Крцун“, Лепо је волети </a:t>
            </a:r>
            <a:r>
              <a:rPr lang="ru-RU" dirty="0" smtClean="0"/>
              <a:t>ФИНАЛИСТА</a:t>
            </a:r>
          </a:p>
          <a:p>
            <a:r>
              <a:rPr lang="ru-RU" dirty="0" smtClean="0"/>
              <a:t>Песма - Зборник </a:t>
            </a:r>
          </a:p>
          <a:p>
            <a:r>
              <a:rPr lang="ru-RU" dirty="0" smtClean="0"/>
              <a:t>Прозни текст – Прво место</a:t>
            </a:r>
            <a:endParaRPr lang="en-US" dirty="0"/>
          </a:p>
        </p:txBody>
      </p:sp>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1530496"/>
          </a:xfrm>
        </p:spPr>
        <p:txBody>
          <a:bodyPr/>
          <a:lstStyle/>
          <a:p>
            <a:r>
              <a:rPr lang="sr-Cyrl-RS" dirty="0" smtClean="0"/>
              <a:t>Сто младих талената</a:t>
            </a:r>
            <a:endParaRPr lang="en-US" dirty="0"/>
          </a:p>
        </p:txBody>
      </p:sp>
      <p:sp>
        <p:nvSpPr>
          <p:cNvPr id="5" name="Rectangle 4"/>
          <p:cNvSpPr/>
          <p:nvPr/>
        </p:nvSpPr>
        <p:spPr>
          <a:xfrm>
            <a:off x="1331640" y="-356651"/>
            <a:ext cx="6264696" cy="5632311"/>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dirty="0" smtClean="0"/>
              <a:t>Супер </a:t>
            </a:r>
            <a:r>
              <a:rPr lang="ru-RU" dirty="0"/>
              <a:t>кец</a:t>
            </a:r>
          </a:p>
          <a:p>
            <a:r>
              <a:rPr lang="ru-RU" dirty="0"/>
              <a:t>Шта је ово људи,</a:t>
            </a:r>
          </a:p>
          <a:p>
            <a:r>
              <a:rPr lang="ru-RU" dirty="0"/>
              <a:t>Где су моја права,</a:t>
            </a:r>
          </a:p>
          <a:p>
            <a:r>
              <a:rPr lang="ru-RU" dirty="0"/>
              <a:t>Добиo сам синоћ,</a:t>
            </a:r>
          </a:p>
          <a:p>
            <a:r>
              <a:rPr lang="ru-RU" dirty="0"/>
              <a:t>Кеца из рукава,</a:t>
            </a:r>
          </a:p>
          <a:p>
            <a:r>
              <a:rPr lang="ru-RU" dirty="0"/>
              <a:t>Смеје ми се мама,</a:t>
            </a:r>
          </a:p>
          <a:p>
            <a:r>
              <a:rPr lang="ru-RU" dirty="0"/>
              <a:t>Смеје ми се тата,</a:t>
            </a:r>
          </a:p>
          <a:p>
            <a:r>
              <a:rPr lang="ru-RU" dirty="0"/>
              <a:t>Да се нисте усудили,</a:t>
            </a:r>
          </a:p>
          <a:p>
            <a:r>
              <a:rPr lang="ru-RU" dirty="0"/>
              <a:t>Да зовете брата.</a:t>
            </a:r>
          </a:p>
          <a:p>
            <a:r>
              <a:rPr lang="ru-RU" dirty="0"/>
              <a:t>Послушно си дете,</a:t>
            </a:r>
          </a:p>
          <a:p>
            <a:r>
              <a:rPr lang="ru-RU" dirty="0"/>
              <a:t>Каже моја мама,</a:t>
            </a:r>
          </a:p>
          <a:p>
            <a:r>
              <a:rPr lang="ru-RU" dirty="0"/>
              <a:t>Заради џепарац,</a:t>
            </a:r>
          </a:p>
          <a:p>
            <a:r>
              <a:rPr lang="ru-RU" dirty="0"/>
              <a:t>Потруди се сама</a:t>
            </a:r>
            <a:r>
              <a:rPr lang="ru-RU" dirty="0" smtClean="0"/>
              <a:t>.</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12776"/>
            <a:ext cx="30353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64119"/>
            <a:ext cx="826770" cy="826770"/>
          </a:xfrm>
          <a:prstGeom prst="rect">
            <a:avLst/>
          </a:prstGeom>
          <a:noFill/>
          <a:ln>
            <a:noFill/>
          </a:ln>
        </p:spPr>
      </p:pic>
    </p:spTree>
    <p:extLst>
      <p:ext uri="{BB962C8B-B14F-4D97-AF65-F5344CB8AC3E}">
        <p14:creationId xmlns:p14="http://schemas.microsoft.com/office/powerpoint/2010/main" val="20962249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3312368" cy="4608512"/>
          </a:xfrm>
        </p:spPr>
        <p:txBody>
          <a:bodyPr>
            <a:normAutofit/>
          </a:bodyPr>
          <a:lstStyle/>
          <a:p>
            <a:pPr marL="0" indent="0">
              <a:buNone/>
            </a:pPr>
            <a:r>
              <a:rPr lang="sr-Cyrl-RS" dirty="0"/>
              <a:t>Пролеће</a:t>
            </a:r>
          </a:p>
          <a:p>
            <a:endParaRPr lang="sr-Cyrl-RS" dirty="0"/>
          </a:p>
          <a:p>
            <a:pPr marL="0" indent="0">
              <a:buNone/>
            </a:pPr>
            <a:r>
              <a:rPr lang="sr-Cyrl-RS" dirty="0"/>
              <a:t>Прво се насмешим</a:t>
            </a:r>
          </a:p>
          <a:p>
            <a:pPr marL="0" indent="0">
              <a:buNone/>
            </a:pPr>
            <a:r>
              <a:rPr lang="sr-Cyrl-RS" dirty="0"/>
              <a:t>Да мало зиму утешим</a:t>
            </a:r>
          </a:p>
          <a:p>
            <a:pPr marL="0" indent="0">
              <a:buNone/>
            </a:pPr>
            <a:r>
              <a:rPr lang="sr-Cyrl-RS" dirty="0"/>
              <a:t>Звона већ брује,</a:t>
            </a:r>
          </a:p>
          <a:p>
            <a:pPr marL="0" indent="0">
              <a:buNone/>
            </a:pPr>
            <a:r>
              <a:rPr lang="sr-Cyrl-RS" dirty="0"/>
              <a:t>Ветар досаду </a:t>
            </a:r>
            <a:r>
              <a:rPr lang="sr-Cyrl-RS" dirty="0" smtClean="0"/>
              <a:t>чује,</a:t>
            </a:r>
          </a:p>
          <a:p>
            <a:pPr marL="0" indent="0">
              <a:buNone/>
            </a:pPr>
            <a:r>
              <a:rPr lang="sr-Cyrl-RS" dirty="0" smtClean="0"/>
              <a:t>У </a:t>
            </a:r>
            <a:r>
              <a:rPr lang="sr-Cyrl-RS" dirty="0"/>
              <a:t>шуми чује се граја,</a:t>
            </a:r>
          </a:p>
          <a:p>
            <a:pPr marL="0" indent="0">
              <a:buNone/>
            </a:pPr>
            <a:r>
              <a:rPr lang="sr-Cyrl-RS" dirty="0"/>
              <a:t>На сцени, мој другар Паја.</a:t>
            </a:r>
          </a:p>
          <a:p>
            <a:pPr marL="0" indent="0">
              <a:buNone/>
            </a:pPr>
            <a:r>
              <a:rPr lang="sr-Cyrl-RS" dirty="0"/>
              <a:t>Прва љубав с пролећем креће,</a:t>
            </a:r>
          </a:p>
          <a:p>
            <a:pPr marL="0" indent="0">
              <a:buNone/>
            </a:pPr>
            <a:r>
              <a:rPr lang="sr-Cyrl-RS" dirty="0"/>
              <a:t>И врабац тада учи да полеће.</a:t>
            </a:r>
          </a:p>
          <a:p>
            <a:pPr marL="0" indent="0">
              <a:buNone/>
            </a:pPr>
            <a:r>
              <a:rPr lang="sr-Cyrl-RS" dirty="0"/>
              <a:t>Мајци природи срце је оздравило,</a:t>
            </a:r>
          </a:p>
          <a:p>
            <a:pPr marL="0" indent="0">
              <a:buNone/>
            </a:pPr>
            <a:r>
              <a:rPr lang="sr-Cyrl-RS" dirty="0"/>
              <a:t>Јер јој се пролее поново вратило. </a:t>
            </a:r>
            <a:endParaRPr lang="en-US" dirty="0"/>
          </a:p>
        </p:txBody>
      </p:sp>
      <p:sp>
        <p:nvSpPr>
          <p:cNvPr id="4" name="Rectangle 3"/>
          <p:cNvSpPr/>
          <p:nvPr/>
        </p:nvSpPr>
        <p:spPr>
          <a:xfrm>
            <a:off x="3707904" y="620688"/>
            <a:ext cx="3816424" cy="5632311"/>
          </a:xfrm>
          <a:prstGeom prst="rect">
            <a:avLst/>
          </a:prstGeom>
        </p:spPr>
        <p:txBody>
          <a:bodyPr wrap="square">
            <a:spAutoFit/>
          </a:bodyPr>
          <a:lstStyle/>
          <a:p>
            <a:r>
              <a:rPr lang="sr-Cyrl-RS" dirty="0">
                <a:latin typeface="Calibri"/>
                <a:ea typeface="Calibri"/>
                <a:cs typeface="Times New Roman"/>
              </a:rPr>
              <a:t>Јесењи лист</a:t>
            </a:r>
            <a:endParaRPr lang="en-US" dirty="0">
              <a:latin typeface="Calibri"/>
              <a:ea typeface="Calibri"/>
              <a:cs typeface="Times New Roman"/>
            </a:endParaRPr>
          </a:p>
          <a:p>
            <a:r>
              <a:rPr lang="sr-Cyrl-RS" dirty="0">
                <a:latin typeface="Calibri"/>
                <a:ea typeface="Calibri"/>
                <a:cs typeface="Times New Roman"/>
              </a:rPr>
              <a:t> </a:t>
            </a:r>
            <a:r>
              <a:rPr lang="sr-Cyrl-RS" dirty="0" smtClean="0">
                <a:latin typeface="Calibri"/>
                <a:ea typeface="Calibri"/>
                <a:cs typeface="Times New Roman"/>
              </a:rPr>
              <a:t>Јесењи </a:t>
            </a:r>
            <a:r>
              <a:rPr lang="sr-Cyrl-RS" dirty="0">
                <a:latin typeface="Calibri"/>
                <a:ea typeface="Calibri"/>
                <a:cs typeface="Times New Roman"/>
              </a:rPr>
              <a:t>лист ми пао на руку</a:t>
            </a:r>
            <a:endParaRPr lang="en-US" dirty="0">
              <a:latin typeface="Calibri"/>
              <a:ea typeface="Calibri"/>
              <a:cs typeface="Times New Roman"/>
            </a:endParaRPr>
          </a:p>
          <a:p>
            <a:r>
              <a:rPr lang="sr-Cyrl-RS" dirty="0">
                <a:latin typeface="Calibri"/>
                <a:ea typeface="Calibri"/>
                <a:cs typeface="Times New Roman"/>
              </a:rPr>
              <a:t>И као да се смеје,</a:t>
            </a:r>
            <a:endParaRPr lang="en-US" dirty="0">
              <a:latin typeface="Calibri"/>
              <a:ea typeface="Calibri"/>
              <a:cs typeface="Times New Roman"/>
            </a:endParaRPr>
          </a:p>
          <a:p>
            <a:r>
              <a:rPr lang="sr-Cyrl-RS" dirty="0">
                <a:latin typeface="Calibri"/>
                <a:ea typeface="Calibri"/>
                <a:cs typeface="Times New Roman"/>
              </a:rPr>
              <a:t>Питам га зашто је тако срећан</a:t>
            </a:r>
            <a:endParaRPr lang="en-US" dirty="0">
              <a:latin typeface="Calibri"/>
              <a:ea typeface="Calibri"/>
              <a:cs typeface="Times New Roman"/>
            </a:endParaRPr>
          </a:p>
          <a:p>
            <a:r>
              <a:rPr lang="sr-Cyrl-RS" dirty="0">
                <a:latin typeface="Calibri"/>
                <a:ea typeface="Calibri"/>
                <a:cs typeface="Times New Roman"/>
              </a:rPr>
              <a:t>„Имам ја неке своје идеје“</a:t>
            </a:r>
            <a:endParaRPr lang="en-US" dirty="0">
              <a:latin typeface="Calibri"/>
              <a:ea typeface="Calibri"/>
              <a:cs typeface="Times New Roman"/>
            </a:endParaRPr>
          </a:p>
          <a:p>
            <a:r>
              <a:rPr lang="sr-Cyrl-RS" dirty="0">
                <a:latin typeface="Calibri"/>
                <a:ea typeface="Calibri"/>
                <a:cs typeface="Times New Roman"/>
              </a:rPr>
              <a:t> </a:t>
            </a:r>
            <a:endParaRPr lang="en-US" dirty="0">
              <a:latin typeface="Calibri"/>
              <a:ea typeface="Calibri"/>
              <a:cs typeface="Times New Roman"/>
            </a:endParaRPr>
          </a:p>
          <a:p>
            <a:r>
              <a:rPr lang="sr-Cyrl-RS" dirty="0">
                <a:latin typeface="Calibri"/>
                <a:ea typeface="Calibri"/>
                <a:cs typeface="Times New Roman"/>
              </a:rPr>
              <a:t>„Ух, баш си пргав, пргавко мали,</a:t>
            </a:r>
            <a:endParaRPr lang="en-US" dirty="0">
              <a:latin typeface="Calibri"/>
              <a:ea typeface="Calibri"/>
              <a:cs typeface="Times New Roman"/>
            </a:endParaRPr>
          </a:p>
          <a:p>
            <a:r>
              <a:rPr lang="sr-Cyrl-RS" dirty="0">
                <a:latin typeface="Calibri"/>
                <a:ea typeface="Calibri"/>
                <a:cs typeface="Times New Roman"/>
              </a:rPr>
              <a:t>Ти ми се смејеш а ја те жалим“</a:t>
            </a:r>
            <a:endParaRPr lang="en-US" dirty="0">
              <a:latin typeface="Calibri"/>
              <a:ea typeface="Calibri"/>
              <a:cs typeface="Times New Roman"/>
            </a:endParaRPr>
          </a:p>
          <a:p>
            <a:r>
              <a:rPr lang="sr-Cyrl-RS" dirty="0">
                <a:latin typeface="Calibri"/>
                <a:ea typeface="Calibri"/>
                <a:cs typeface="Times New Roman"/>
              </a:rPr>
              <a:t>„Немој ме жалити, јесам мален,</a:t>
            </a:r>
            <a:endParaRPr lang="en-US" dirty="0">
              <a:latin typeface="Calibri"/>
              <a:ea typeface="Calibri"/>
              <a:cs typeface="Times New Roman"/>
            </a:endParaRPr>
          </a:p>
          <a:p>
            <a:r>
              <a:rPr lang="sr-Cyrl-RS" dirty="0">
                <a:latin typeface="Calibri"/>
                <a:ea typeface="Calibri"/>
                <a:cs typeface="Times New Roman"/>
              </a:rPr>
              <a:t>Чим дође пролеће бићу зелен.</a:t>
            </a:r>
            <a:endParaRPr lang="en-US" dirty="0">
              <a:latin typeface="Calibri"/>
              <a:ea typeface="Calibri"/>
              <a:cs typeface="Times New Roman"/>
            </a:endParaRPr>
          </a:p>
          <a:p>
            <a:r>
              <a:rPr lang="sr-Cyrl-RS" dirty="0">
                <a:latin typeface="Calibri"/>
                <a:ea typeface="Calibri"/>
                <a:cs typeface="Times New Roman"/>
              </a:rPr>
              <a:t> </a:t>
            </a:r>
            <a:endParaRPr lang="en-US" dirty="0">
              <a:latin typeface="Calibri"/>
              <a:ea typeface="Calibri"/>
              <a:cs typeface="Times New Roman"/>
            </a:endParaRPr>
          </a:p>
          <a:p>
            <a:r>
              <a:rPr lang="sr-Cyrl-RS" dirty="0">
                <a:latin typeface="Calibri"/>
                <a:ea typeface="Calibri"/>
                <a:cs typeface="Times New Roman"/>
              </a:rPr>
              <a:t>Ти се смрзавај, ја, вала, нећу,</a:t>
            </a:r>
            <a:endParaRPr lang="en-US" dirty="0">
              <a:latin typeface="Calibri"/>
              <a:ea typeface="Calibri"/>
              <a:cs typeface="Times New Roman"/>
            </a:endParaRPr>
          </a:p>
          <a:p>
            <a:r>
              <a:rPr lang="sr-Cyrl-RS" dirty="0">
                <a:latin typeface="Calibri"/>
                <a:ea typeface="Calibri"/>
                <a:cs typeface="Times New Roman"/>
              </a:rPr>
              <a:t>Нос ти већ црвени, ха, ха,</a:t>
            </a:r>
            <a:endParaRPr lang="en-US" dirty="0">
              <a:latin typeface="Calibri"/>
              <a:ea typeface="Calibri"/>
              <a:cs typeface="Times New Roman"/>
            </a:endParaRPr>
          </a:p>
          <a:p>
            <a:r>
              <a:rPr lang="sr-Cyrl-RS" dirty="0">
                <a:latin typeface="Calibri"/>
                <a:ea typeface="Calibri"/>
                <a:cs typeface="Times New Roman"/>
              </a:rPr>
              <a:t>Желим ти срећууу!“</a:t>
            </a:r>
            <a:endParaRPr lang="en-US" dirty="0">
              <a:latin typeface="Calibri"/>
              <a:ea typeface="Calibri"/>
              <a:cs typeface="Times New Roman"/>
            </a:endParaRPr>
          </a:p>
          <a:p>
            <a:r>
              <a:rPr lang="sr-Cyrl-RS" dirty="0">
                <a:latin typeface="Calibri"/>
                <a:ea typeface="Calibri"/>
                <a:cs typeface="Times New Roman"/>
              </a:rPr>
              <a:t> </a:t>
            </a:r>
            <a:endParaRPr lang="en-US" dirty="0">
              <a:latin typeface="Calibri"/>
              <a:ea typeface="Calibri"/>
              <a:cs typeface="Times New Roman"/>
            </a:endParaRPr>
          </a:p>
          <a:p>
            <a:r>
              <a:rPr lang="sr-Cyrl-RS" dirty="0">
                <a:latin typeface="Calibri"/>
                <a:ea typeface="Calibri"/>
                <a:cs typeface="Times New Roman"/>
              </a:rPr>
              <a:t>Чудан неки листић,</a:t>
            </a:r>
            <a:endParaRPr lang="en-US" dirty="0">
              <a:latin typeface="Calibri"/>
              <a:ea typeface="Calibri"/>
              <a:cs typeface="Times New Roman"/>
            </a:endParaRPr>
          </a:p>
          <a:p>
            <a:r>
              <a:rPr lang="sr-Cyrl-RS" dirty="0">
                <a:latin typeface="Calibri"/>
                <a:ea typeface="Calibri"/>
                <a:cs typeface="Times New Roman"/>
              </a:rPr>
              <a:t>Чудно ми се руга,</a:t>
            </a:r>
            <a:endParaRPr lang="en-US" dirty="0">
              <a:latin typeface="Calibri"/>
              <a:ea typeface="Calibri"/>
              <a:cs typeface="Times New Roman"/>
            </a:endParaRPr>
          </a:p>
          <a:p>
            <a:r>
              <a:rPr lang="sr-Cyrl-RS" dirty="0">
                <a:latin typeface="Calibri"/>
                <a:ea typeface="Calibri"/>
                <a:cs typeface="Times New Roman"/>
              </a:rPr>
              <a:t>А само сам хтела</a:t>
            </a:r>
            <a:endParaRPr lang="en-US" dirty="0">
              <a:latin typeface="Calibri"/>
              <a:ea typeface="Calibri"/>
              <a:cs typeface="Times New Roman"/>
            </a:endParaRPr>
          </a:p>
          <a:p>
            <a:r>
              <a:rPr lang="sr-Cyrl-RS" dirty="0">
                <a:latin typeface="Calibri"/>
                <a:ea typeface="Calibri"/>
                <a:cs typeface="Times New Roman"/>
              </a:rPr>
              <a:t>Да заштитим друга. </a:t>
            </a:r>
            <a:endParaRPr lang="en-US" dirty="0">
              <a:latin typeface="Calibri"/>
              <a:ea typeface="Calibri"/>
              <a:cs typeface="Times New Roman"/>
            </a:endParaRPr>
          </a:p>
          <a:p>
            <a:r>
              <a:rPr lang="sr-Cyrl-RS" dirty="0">
                <a:latin typeface="Calibri"/>
                <a:ea typeface="Calibri"/>
                <a:cs typeface="Times New Roman"/>
              </a:rPr>
              <a:t> </a:t>
            </a:r>
            <a:endParaRPr lang="en-US" dirty="0">
              <a:effectLst/>
              <a:latin typeface="Calibri"/>
              <a:ea typeface="Calibri"/>
              <a:cs typeface="Times New Roman"/>
            </a:endParaRPr>
          </a:p>
        </p:txBody>
      </p:sp>
      <p:sp>
        <p:nvSpPr>
          <p:cNvPr id="5" name="Rectangle 4"/>
          <p:cNvSpPr/>
          <p:nvPr/>
        </p:nvSpPr>
        <p:spPr>
          <a:xfrm>
            <a:off x="467544" y="5013176"/>
            <a:ext cx="4572000" cy="646331"/>
          </a:xfrm>
          <a:prstGeom prst="rect">
            <a:avLst/>
          </a:prstGeom>
        </p:spPr>
        <p:txBody>
          <a:bodyPr>
            <a:spAutoFit/>
          </a:bodyPr>
          <a:lstStyle/>
          <a:p>
            <a:r>
              <a:rPr lang="sr-Cyrl-RS" dirty="0"/>
              <a:t>Анђелина Пауновић,</a:t>
            </a:r>
          </a:p>
          <a:p>
            <a:r>
              <a:rPr lang="en-US" dirty="0"/>
              <a:t>V </a:t>
            </a:r>
            <a:r>
              <a:rPr lang="sr-Cyrl-RS" dirty="0"/>
              <a:t>разред</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836712"/>
            <a:ext cx="1050290" cy="1400175"/>
          </a:xfrm>
          <a:prstGeom prst="rect">
            <a:avLst/>
          </a:prstGeom>
          <a:noFill/>
        </p:spPr>
      </p:pic>
    </p:spTree>
    <p:extLst>
      <p:ext uri="{BB962C8B-B14F-4D97-AF65-F5344CB8AC3E}">
        <p14:creationId xmlns:p14="http://schemas.microsoft.com/office/powerpoint/2010/main" val="205504530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00042"/>
            <a:ext cx="7772400" cy="857256"/>
          </a:xfrm>
        </p:spPr>
        <p:txBody>
          <a:bodyPr>
            <a:normAutofit/>
          </a:bodyPr>
          <a:lstStyle/>
          <a:p>
            <a:pPr algn="ctr"/>
            <a:r>
              <a:rPr lang="sr-Cyrl-RS" sz="2400" dirty="0" smtClean="0"/>
              <a:t>Утицај друштвених мрежа на ментално здравље</a:t>
            </a:r>
            <a:endParaRPr lang="en-US" sz="2400" dirty="0"/>
          </a:p>
        </p:txBody>
      </p:sp>
      <p:sp>
        <p:nvSpPr>
          <p:cNvPr id="3" name="Subtitle 2"/>
          <p:cNvSpPr>
            <a:spLocks noGrp="1"/>
          </p:cNvSpPr>
          <p:nvPr>
            <p:ph type="subTitle" idx="1"/>
          </p:nvPr>
        </p:nvSpPr>
        <p:spPr>
          <a:xfrm>
            <a:off x="428596" y="1357298"/>
            <a:ext cx="8358246" cy="5072098"/>
          </a:xfrm>
        </p:spPr>
        <p:txBody>
          <a:bodyPr>
            <a:normAutofit fontScale="92500" lnSpcReduction="20000"/>
          </a:bodyPr>
          <a:lstStyle/>
          <a:p>
            <a:pPr algn="l"/>
            <a:r>
              <a:rPr lang="sr-Cyrl-RS" sz="1800" dirty="0" smtClean="0">
                <a:solidFill>
                  <a:schemeClr val="tx1"/>
                </a:solidFill>
              </a:rPr>
              <a:t>Друштвене мреже су у новом веку премрежиле већину библиотека. Свесни сте да многе информације примате и да је то један од разлога што, оне које су вам потребне, веома бржо бришете и занемарујете. Нема селекције битног од небитног. Примећено је да све теже памтите градиво које су генерације пре вас лако савладавале. Више чињеница, више проблема да се поређају према важностима. Усмено одговарање се свело на постављање потпитања или дуго чекање на уочено. </a:t>
            </a:r>
          </a:p>
          <a:p>
            <a:pPr algn="l"/>
            <a:r>
              <a:rPr lang="sr-Cyrl-RS" sz="1800" dirty="0" smtClean="0">
                <a:solidFill>
                  <a:schemeClr val="tx1"/>
                </a:solidFill>
              </a:rPr>
              <a:t>Драга, децо, све што брзо дође тако и прође. Дигитализација је неопходна, пратимо развој вештачке интелигенције. Шта ћемо са својом?</a:t>
            </a:r>
          </a:p>
          <a:p>
            <a:pPr algn="l"/>
            <a:r>
              <a:rPr lang="sr-Cyrl-RS" sz="1800" dirty="0" smtClean="0">
                <a:solidFill>
                  <a:schemeClr val="tx1"/>
                </a:solidFill>
              </a:rPr>
              <a:t>Паметни, лепи, надарени да уочавате; још увек недорасли изазовима, служајте, тражите одговоре, покушшајте да их пронађете тамо одакле их нећете брзо заборавити. Будите своји.</a:t>
            </a:r>
          </a:p>
          <a:p>
            <a:pPr algn="l"/>
            <a:r>
              <a:rPr lang="sr-Cyrl-RS" sz="1800" dirty="0" smtClean="0">
                <a:solidFill>
                  <a:schemeClr val="tx1"/>
                </a:solidFill>
              </a:rPr>
              <a:t>Нека се трендови ломе.</a:t>
            </a:r>
          </a:p>
          <a:p>
            <a:pPr algn="l"/>
            <a:r>
              <a:rPr lang="sr-Cyrl-RS" sz="1800" dirty="0" smtClean="0">
                <a:solidFill>
                  <a:schemeClr val="tx1"/>
                </a:solidFill>
              </a:rPr>
              <a:t>Будите своји на своме.</a:t>
            </a:r>
            <a:endParaRPr lang="sr-Latn-RS" sz="1800" dirty="0" smtClean="0">
              <a:solidFill>
                <a:schemeClr val="tx1"/>
              </a:solidFill>
            </a:endParaRPr>
          </a:p>
          <a:p>
            <a:pPr algn="l"/>
            <a:r>
              <a:rPr lang="sr-Cyrl-RS" sz="1800" dirty="0" smtClean="0">
                <a:solidFill>
                  <a:schemeClr val="tx1"/>
                </a:solidFill>
              </a:rPr>
              <a:t>Одложите телефоне у знак другарства и смеха. </a:t>
            </a:r>
            <a:endParaRPr lang="en-US" sz="1800" dirty="0">
              <a:solidFill>
                <a:schemeClr val="tx1"/>
              </a:solidFill>
            </a:endParaRPr>
          </a:p>
        </p:txBody>
      </p:sp>
      <p:pic>
        <p:nvPicPr>
          <p:cNvPr id="5" name="Picture 4" descr="1319742_2019020508024_5c59360fb7896801fa7d94a5jpeg_ls.jpg"/>
          <p:cNvPicPr>
            <a:picLocks noChangeAspect="1"/>
          </p:cNvPicPr>
          <p:nvPr/>
        </p:nvPicPr>
        <p:blipFill>
          <a:blip r:embed="rId2" cstate="print"/>
          <a:stretch>
            <a:fillRect/>
          </a:stretch>
        </p:blipFill>
        <p:spPr>
          <a:xfrm>
            <a:off x="7020272" y="5059826"/>
            <a:ext cx="1574440" cy="8118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0914" y="797345"/>
            <a:ext cx="8429684" cy="5357850"/>
          </a:xfrm>
        </p:spPr>
        <p:txBody>
          <a:bodyPr>
            <a:normAutofit fontScale="85000" lnSpcReduction="10000"/>
          </a:bodyPr>
          <a:lstStyle/>
          <a:p>
            <a:pPr algn="l"/>
            <a:r>
              <a:rPr lang="sr-Cyrl-RS" b="1" dirty="0" smtClean="0">
                <a:solidFill>
                  <a:schemeClr val="tx1"/>
                </a:solidFill>
              </a:rPr>
              <a:t>Негативне стране друштвених мрежа:</a:t>
            </a:r>
            <a:endParaRPr lang="sr-Latn-RS" b="1" dirty="0" smtClean="0">
              <a:solidFill>
                <a:schemeClr val="tx1"/>
              </a:solidFill>
            </a:endParaRPr>
          </a:p>
          <a:p>
            <a:pPr algn="l"/>
            <a:endParaRPr lang="sr-Latn-RS" dirty="0" smtClean="0">
              <a:solidFill>
                <a:schemeClr val="tx1"/>
              </a:solidFill>
            </a:endParaRPr>
          </a:p>
          <a:p>
            <a:pPr algn="l">
              <a:buFont typeface="Arial" pitchFamily="34" charset="0"/>
              <a:buChar char="•"/>
            </a:pPr>
            <a:r>
              <a:rPr lang="sr-Cyrl-RS" sz="1800" i="1" dirty="0" smtClean="0">
                <a:solidFill>
                  <a:schemeClr val="tx1"/>
                </a:solidFill>
              </a:rPr>
              <a:t>Зависност. Познато је да прекомерном употребом дигиталних апарата, можемо развити степен зависности, посебно када су у питању видео игрице. Ни друштвене мреже не заостају у одређеном степену презасићења од употребе. Њихова употреба стимулише центре задоволјства, ствара потребу за двадесеточасовном забавом, што није реална слика стварности.</a:t>
            </a:r>
          </a:p>
          <a:p>
            <a:pPr algn="l">
              <a:buFont typeface="Arial" pitchFamily="34" charset="0"/>
              <a:buChar char="•"/>
            </a:pPr>
            <a:r>
              <a:rPr lang="sr-Cyrl-RS" sz="1800" i="1" dirty="0" smtClean="0">
                <a:solidFill>
                  <a:schemeClr val="tx1"/>
                </a:solidFill>
              </a:rPr>
              <a:t>Мањак концентрације и поремећај пажње. Уочавате да постајете нестрпљиви када се о одређеној теми говори озбиљно и чињеницама. Свесни сте, али не прихватате улогу арбитра у контролисању својих потреба.</a:t>
            </a:r>
            <a:endParaRPr lang="sr-Latn-RS" sz="1800" dirty="0" smtClean="0">
              <a:solidFill>
                <a:schemeClr val="tx1"/>
              </a:solidFill>
            </a:endParaRPr>
          </a:p>
          <a:p>
            <a:pPr algn="l"/>
            <a:r>
              <a:rPr lang="sr-Cyrl-RS" sz="1800" i="1" dirty="0" smtClean="0">
                <a:solidFill>
                  <a:schemeClr val="tx1"/>
                </a:solidFill>
              </a:rPr>
              <a:t>Приметно је да вас мање интересују играни филмови од анимираних, дигитални глас у њима прија вашем слуху. Не читате часописе за ваш узраст, не слушате вести из вашег окружења, незаинтересовани сте, често, за присуство друга или другарице у друштву.</a:t>
            </a:r>
          </a:p>
          <a:p>
            <a:pPr algn="l"/>
            <a:r>
              <a:rPr lang="sr-Cyrl-RS" sz="1800" i="1" dirty="0" smtClean="0">
                <a:solidFill>
                  <a:schemeClr val="tx1"/>
                </a:solidFill>
              </a:rPr>
              <a:t>Али, има наде. Кад одложите телефоне, постајете они које чекамо са одмора, који не чују звоно после великог одмора. У том случају, њено величанство ЛОПТА је крива. Ослобађамо је одговорности!</a:t>
            </a:r>
            <a:endParaRPr lang="sr-Latn-RS" sz="1800" i="1" dirty="0" smtClean="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00108"/>
            <a:ext cx="7772400" cy="1828800"/>
          </a:xfrm>
        </p:spPr>
        <p:txBody>
          <a:bodyPr>
            <a:normAutofit/>
          </a:bodyPr>
          <a:lstStyle/>
          <a:p>
            <a:pPr algn="ctr"/>
            <a:r>
              <a:rPr lang="ru-RU" sz="3200" dirty="0"/>
              <a:t>23. АПРИЛ- Светски дан књиге и ауторских права</a:t>
            </a:r>
            <a:endParaRPr lang="en-US" sz="3200" dirty="0"/>
          </a:p>
        </p:txBody>
      </p:sp>
      <p:sp>
        <p:nvSpPr>
          <p:cNvPr id="3" name="Subtitle 2"/>
          <p:cNvSpPr>
            <a:spLocks noGrp="1"/>
          </p:cNvSpPr>
          <p:nvPr>
            <p:ph type="subTitle" idx="1"/>
          </p:nvPr>
        </p:nvSpPr>
        <p:spPr>
          <a:xfrm>
            <a:off x="722376" y="3685032"/>
            <a:ext cx="7772400" cy="2458612"/>
          </a:xfrm>
        </p:spPr>
        <p:txBody>
          <a:bodyPr/>
          <a:lstStyle/>
          <a:p>
            <a:pPr algn="l"/>
            <a:r>
              <a:rPr lang="ru-RU" dirty="0">
                <a:solidFill>
                  <a:schemeClr val="tx2"/>
                </a:solidFill>
                <a:latin typeface="Arial Black" panose="020B0A04020102020204" pitchFamily="34" charset="0"/>
              </a:rPr>
              <a:t>Светски дан књиге и ауторских права обележава се 23. априла сваке године, на дан смрти(1616. године) два велика европска писца- Мигуела де Сервантеса и Вилијама Шекспира, који је истог датума и рођен.</a:t>
            </a:r>
          </a:p>
          <a:p>
            <a:pPr algn="l"/>
            <a:r>
              <a:rPr lang="ru-RU" dirty="0">
                <a:solidFill>
                  <a:schemeClr val="tx2"/>
                </a:solidFill>
                <a:latin typeface="Arial Black" panose="020B0A04020102020204" pitchFamily="34" charset="0"/>
              </a:rPr>
              <a:t>Одлука о одржавању Светског дана књиге и ауторских права донета је на Генералној конференцији </a:t>
            </a:r>
            <a:r>
              <a:rPr lang="ru-RU" dirty="0" smtClean="0">
                <a:solidFill>
                  <a:schemeClr val="tx2"/>
                </a:solidFill>
                <a:latin typeface="Arial Black" panose="020B0A04020102020204" pitchFamily="34" charset="0"/>
              </a:rPr>
              <a:t>УНЕСКо, одржаној </a:t>
            </a:r>
            <a:r>
              <a:rPr lang="ru-RU" dirty="0">
                <a:solidFill>
                  <a:schemeClr val="tx2"/>
                </a:solidFill>
                <a:latin typeface="Arial Black" panose="020B0A04020102020204" pitchFamily="34" charset="0"/>
              </a:rPr>
              <a:t>у Паризу 1995. године</a:t>
            </a:r>
            <a:r>
              <a:rPr lang="sr-Latn-RS" dirty="0" smtClean="0">
                <a:solidFill>
                  <a:schemeClr val="tx2"/>
                </a:solidFill>
                <a:latin typeface="Arial Black" panose="020B0A04020102020204" pitchFamily="34" charset="0"/>
              </a:rPr>
              <a:t>.</a:t>
            </a:r>
            <a:endParaRPr lang="sr-Latn-RS" dirty="0" smtClean="0">
              <a:solidFill>
                <a:schemeClr val="tx2"/>
              </a:solidFill>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183880" cy="714380"/>
          </a:xfrm>
        </p:spPr>
        <p:txBody>
          <a:bodyPr>
            <a:normAutofit/>
          </a:bodyPr>
          <a:lstStyle/>
          <a:p>
            <a:pPr algn="ctr"/>
            <a:r>
              <a:rPr lang="sr-Cyrl-RS" sz="2800" dirty="0" smtClean="0"/>
              <a:t>Читање књига је корисно</a:t>
            </a:r>
            <a:r>
              <a:rPr lang="sr-Latn-RS" sz="2800" dirty="0" smtClean="0"/>
              <a:t>:</a:t>
            </a:r>
            <a:endParaRPr lang="en-US" sz="2800" dirty="0"/>
          </a:p>
        </p:txBody>
      </p:sp>
      <p:sp>
        <p:nvSpPr>
          <p:cNvPr id="3" name="Content Placeholder 2"/>
          <p:cNvSpPr>
            <a:spLocks noGrp="1"/>
          </p:cNvSpPr>
          <p:nvPr>
            <p:ph idx="1"/>
          </p:nvPr>
        </p:nvSpPr>
        <p:spPr>
          <a:xfrm>
            <a:off x="428596" y="1214422"/>
            <a:ext cx="8326756" cy="5286412"/>
          </a:xfrm>
        </p:spPr>
        <p:txBody>
          <a:bodyPr>
            <a:normAutofit/>
          </a:bodyPr>
          <a:lstStyle/>
          <a:p>
            <a:pPr>
              <a:buFont typeface="Arial" pitchFamily="34" charset="0"/>
              <a:buChar char="•"/>
            </a:pPr>
            <a:r>
              <a:rPr lang="sr-Cyrl-RS" sz="2000" dirty="0"/>
              <a:t>Читање књига унапређује ваше знање</a:t>
            </a:r>
          </a:p>
          <a:p>
            <a:pPr>
              <a:buFont typeface="Arial" pitchFamily="34" charset="0"/>
              <a:buChar char="•"/>
            </a:pPr>
            <a:r>
              <a:rPr lang="sr-Cyrl-RS" sz="2000" dirty="0"/>
              <a:t>Читање проширује речник</a:t>
            </a:r>
          </a:p>
          <a:p>
            <a:pPr>
              <a:buFont typeface="Arial" pitchFamily="34" charset="0"/>
              <a:buChar char="•"/>
            </a:pPr>
            <a:r>
              <a:rPr lang="sr-Cyrl-RS" sz="2000" dirty="0"/>
              <a:t>Читање унапређује комуникационе способности</a:t>
            </a:r>
          </a:p>
          <a:p>
            <a:pPr>
              <a:buFont typeface="Arial" pitchFamily="34" charset="0"/>
              <a:buChar char="•"/>
            </a:pPr>
            <a:r>
              <a:rPr lang="sr-Cyrl-RS" sz="2000" dirty="0"/>
              <a:t>Читање је добро за мозак</a:t>
            </a:r>
          </a:p>
          <a:p>
            <a:pPr>
              <a:buFont typeface="Arial" pitchFamily="34" charset="0"/>
              <a:buChar char="•"/>
            </a:pPr>
            <a:r>
              <a:rPr lang="sr-Cyrl-RS" sz="2000" dirty="0"/>
              <a:t>Читање мотивише</a:t>
            </a:r>
          </a:p>
          <a:p>
            <a:pPr>
              <a:buFont typeface="Arial" pitchFamily="34" charset="0"/>
              <a:buChar char="•"/>
            </a:pPr>
            <a:r>
              <a:rPr lang="sr-Cyrl-RS" sz="2000" dirty="0"/>
              <a:t>Читање побољшава концентрацију</a:t>
            </a:r>
          </a:p>
          <a:p>
            <a:pPr>
              <a:buFont typeface="Arial" pitchFamily="34" charset="0"/>
              <a:buChar char="•"/>
            </a:pPr>
            <a:r>
              <a:rPr lang="sr-Cyrl-RS" sz="2000" dirty="0"/>
              <a:t>Читање подстиче креативност</a:t>
            </a:r>
          </a:p>
          <a:p>
            <a:pPr>
              <a:buFont typeface="Arial" pitchFamily="34" charset="0"/>
              <a:buChar char="•"/>
            </a:pPr>
            <a:r>
              <a:rPr lang="sr-Cyrl-RS" sz="2000" dirty="0"/>
              <a:t>Квалитетан хоби</a:t>
            </a:r>
          </a:p>
          <a:p>
            <a:pPr>
              <a:buFont typeface="Arial" pitchFamily="34" charset="0"/>
              <a:buChar char="•"/>
            </a:pPr>
            <a:r>
              <a:rPr lang="sr-Cyrl-RS" sz="2000" dirty="0"/>
              <a:t>Приступачна забава</a:t>
            </a:r>
          </a:p>
          <a:p>
            <a:pPr>
              <a:buFont typeface="Arial" pitchFamily="34" charset="0"/>
              <a:buChar char="•"/>
            </a:pPr>
            <a:r>
              <a:rPr lang="sr-Cyrl-RS" sz="2000" dirty="0"/>
              <a:t>Читање вас чини паметнијим</a:t>
            </a:r>
            <a:endParaRPr lang="en-US" sz="2000" dirty="0"/>
          </a:p>
        </p:txBody>
      </p:sp>
      <p:sp>
        <p:nvSpPr>
          <p:cNvPr id="5" name="AutoShape 2" descr="Naučnici potvrdili: Čitanje knjiga donosi mnoge koris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3" y="3861172"/>
            <a:ext cx="2275731" cy="113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0400" y="1100138"/>
            <a:ext cx="6885424"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941" y="4581128"/>
            <a:ext cx="2106371" cy="116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79231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
            </a:r>
            <a:br>
              <a:rPr lang="sr-Cyrl-RS" dirty="0" smtClean="0"/>
            </a:br>
            <a:endParaRPr lang="en-US" dirty="0"/>
          </a:p>
        </p:txBody>
      </p:sp>
      <p:sp>
        <p:nvSpPr>
          <p:cNvPr id="3" name="Content Placeholder 2"/>
          <p:cNvSpPr>
            <a:spLocks noGrp="1"/>
          </p:cNvSpPr>
          <p:nvPr>
            <p:ph idx="1"/>
          </p:nvPr>
        </p:nvSpPr>
        <p:spPr/>
        <p:txBody>
          <a:bodyPr>
            <a:normAutofit/>
          </a:bodyPr>
          <a:lstStyle/>
          <a:p>
            <a:r>
              <a:rPr lang="ru-RU" dirty="0"/>
              <a:t>Читањем проширујемо </a:t>
            </a:r>
            <a:r>
              <a:rPr lang="ru-RU" dirty="0" smtClean="0"/>
              <a:t>речник</a:t>
            </a:r>
            <a:endParaRPr lang="ru-RU" dirty="0"/>
          </a:p>
          <a:p>
            <a:r>
              <a:rPr lang="ru-RU" dirty="0"/>
              <a:t>Што више књига читате, више нових </a:t>
            </a:r>
            <a:r>
              <a:rPr lang="ru-RU" dirty="0" smtClean="0"/>
              <a:t>речи </a:t>
            </a:r>
            <a:r>
              <a:rPr lang="ru-RU" dirty="0"/>
              <a:t>ће се наћи у вашем свакодневном </a:t>
            </a:r>
            <a:r>
              <a:rPr lang="ru-RU" dirty="0" smtClean="0"/>
              <a:t>речнику</a:t>
            </a:r>
            <a:r>
              <a:rPr lang="ru-RU" dirty="0"/>
              <a:t>. Шири вокабулар и способност </a:t>
            </a:r>
            <a:r>
              <a:rPr lang="ru-RU" dirty="0" smtClean="0"/>
              <a:t>лепог </a:t>
            </a:r>
            <a:r>
              <a:rPr lang="ru-RU" dirty="0"/>
              <a:t>говора јача ваше самопоуздање. Поред тога, добро дефинисан говор и правилно изговарање </a:t>
            </a:r>
            <a:r>
              <a:rPr lang="ru-RU" dirty="0" smtClean="0"/>
              <a:t>речи </a:t>
            </a:r>
            <a:r>
              <a:rPr lang="ru-RU" dirty="0"/>
              <a:t>могу бити од велике помоћи у свакој професији. Начитани људи, добри говорници који могу да причају о разним темама, високо су </a:t>
            </a:r>
            <a:r>
              <a:rPr lang="ru-RU" dirty="0" smtClean="0"/>
              <a:t>цењени </a:t>
            </a:r>
            <a:r>
              <a:rPr lang="ru-RU" dirty="0"/>
              <a:t>у пословном свијету и брзо напредују у каријери.</a:t>
            </a:r>
            <a:endParaRPr lang="en-US" dirty="0"/>
          </a:p>
        </p:txBody>
      </p:sp>
      <p:pic>
        <p:nvPicPr>
          <p:cNvPr id="6146" name="Picture 2" descr="https://galerija.nezavisne.rs/v/201803130800595471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293096"/>
            <a:ext cx="3039294" cy="151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23990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642918"/>
            <a:ext cx="8183880" cy="5188084"/>
          </a:xfrm>
        </p:spPr>
        <p:txBody>
          <a:bodyPr>
            <a:normAutofit/>
          </a:bodyPr>
          <a:lstStyle/>
          <a:p>
            <a:pPr algn="ctr">
              <a:buNone/>
            </a:pPr>
            <a:r>
              <a:rPr lang="sr-Cyrl-RS" sz="1600" dirty="0" smtClean="0"/>
              <a:t>Ваше наставнице</a:t>
            </a:r>
          </a:p>
          <a:p>
            <a:pPr algn="ctr">
              <a:buNone/>
            </a:pPr>
            <a:r>
              <a:rPr lang="sr-Cyrl-RS" sz="1600" dirty="0" smtClean="0"/>
              <a:t>Сенка Стијовић </a:t>
            </a:r>
          </a:p>
          <a:p>
            <a:pPr algn="ctr">
              <a:buNone/>
            </a:pPr>
            <a:r>
              <a:rPr lang="sr-Cyrl-RS" sz="1600" dirty="0" smtClean="0"/>
              <a:t>Бранкица Перовић </a:t>
            </a:r>
            <a:endParaRPr lang="sr-Latn-RS" sz="1600" dirty="0" smtClean="0"/>
          </a:p>
          <a:p>
            <a:pPr algn="ctr">
              <a:buNone/>
            </a:pPr>
            <a:endParaRPr lang="sr-Latn-RS" sz="4400"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175429">
            <a:off x="5677630" y="3583490"/>
            <a:ext cx="2687106" cy="151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27082">
            <a:off x="1770942" y="3784848"/>
            <a:ext cx="2178943" cy="151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18597">
            <a:off x="3979220" y="2087463"/>
            <a:ext cx="19431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95995">
            <a:off x="1234648" y="1530892"/>
            <a:ext cx="19431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183880" cy="1051560"/>
          </a:xfrm>
        </p:spPr>
        <p:txBody>
          <a:bodyPr/>
          <a:lstStyle/>
          <a:p>
            <a:endParaRPr lang="en-US" dirty="0"/>
          </a:p>
        </p:txBody>
      </p:sp>
      <p:pic>
        <p:nvPicPr>
          <p:cNvPr id="4" name="Content Placeholder 3" descr="index.jpg"/>
          <p:cNvPicPr>
            <a:picLocks noGrp="1" noChangeAspect="1"/>
          </p:cNvPicPr>
          <p:nvPr>
            <p:ph idx="1"/>
          </p:nvPr>
        </p:nvPicPr>
        <p:blipFill>
          <a:blip r:embed="rId2" cstate="print"/>
          <a:stretch>
            <a:fillRect/>
          </a:stretch>
        </p:blipFill>
        <p:spPr>
          <a:xfrm>
            <a:off x="1071538" y="1928802"/>
            <a:ext cx="2214578" cy="2428892"/>
          </a:xfrm>
        </p:spPr>
      </p:pic>
      <p:pic>
        <p:nvPicPr>
          <p:cNvPr id="5" name="Picture 4" descr="Vilijam-Šekspir.jpg"/>
          <p:cNvPicPr>
            <a:picLocks noChangeAspect="1"/>
          </p:cNvPicPr>
          <p:nvPr/>
        </p:nvPicPr>
        <p:blipFill>
          <a:blip r:embed="rId3" cstate="print"/>
          <a:stretch>
            <a:fillRect/>
          </a:stretch>
        </p:blipFill>
        <p:spPr>
          <a:xfrm>
            <a:off x="4643438" y="1857364"/>
            <a:ext cx="2740344" cy="2500330"/>
          </a:xfrm>
          <a:prstGeom prst="rect">
            <a:avLst/>
          </a:prstGeom>
        </p:spPr>
      </p:pic>
      <p:sp>
        <p:nvSpPr>
          <p:cNvPr id="6" name="TextBox 5"/>
          <p:cNvSpPr txBox="1"/>
          <p:nvPr/>
        </p:nvSpPr>
        <p:spPr>
          <a:xfrm>
            <a:off x="571472" y="4572008"/>
            <a:ext cx="7000924" cy="646331"/>
          </a:xfrm>
          <a:prstGeom prst="rect">
            <a:avLst/>
          </a:prstGeom>
          <a:noFill/>
        </p:spPr>
        <p:txBody>
          <a:bodyPr wrap="square" rtlCol="0">
            <a:spAutoFit/>
          </a:bodyPr>
          <a:lstStyle/>
          <a:p>
            <a:r>
              <a:rPr lang="sr-Latn-RS" dirty="0" smtClean="0"/>
              <a:t>Miguel de Servantes                        Vilijam Šekspir</a:t>
            </a:r>
          </a:p>
          <a:p>
            <a:r>
              <a:rPr lang="sr-Latn-RS" dirty="0" smtClean="0"/>
              <a:t>(29.09. 1547-23.04. 1616.)  (23.04. 1564-23.04.1616.)</a:t>
            </a:r>
            <a:endParaRPr lang="en-US" dirty="0"/>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642918"/>
            <a:ext cx="7772400" cy="1828800"/>
          </a:xfrm>
        </p:spPr>
        <p:txBody>
          <a:bodyPr>
            <a:normAutofit/>
          </a:bodyPr>
          <a:lstStyle/>
          <a:p>
            <a:pPr algn="ctr"/>
            <a:r>
              <a:rPr lang="ru-RU" sz="2800" dirty="0"/>
              <a:t>разник потиче из Каталоније  где је први пут обележен 1926. године , на дан Сервантесовог рођења</a:t>
            </a:r>
            <a:endParaRPr lang="en-US" sz="2800" dirty="0"/>
          </a:p>
        </p:txBody>
      </p:sp>
      <p:sp>
        <p:nvSpPr>
          <p:cNvPr id="3" name="Subtitle 2"/>
          <p:cNvSpPr>
            <a:spLocks noGrp="1"/>
          </p:cNvSpPr>
          <p:nvPr>
            <p:ph type="subTitle" idx="1"/>
          </p:nvPr>
        </p:nvSpPr>
        <p:spPr>
          <a:xfrm>
            <a:off x="714348" y="2714620"/>
            <a:ext cx="7772400" cy="3714776"/>
          </a:xfrm>
        </p:spPr>
        <p:txBody>
          <a:bodyPr/>
          <a:lstStyle/>
          <a:p>
            <a:pPr algn="ctr"/>
            <a:r>
              <a:rPr lang="ru-RU" dirty="0">
                <a:solidFill>
                  <a:schemeClr val="tx2"/>
                </a:solidFill>
              </a:rPr>
              <a:t>У Каталонији су на овај дан још у средњем веку  организоване свечаности и турнири, а обичај је био да племићи поклањају дамама руже,а оне њима заузврат књигу.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356" y="4437112"/>
            <a:ext cx="2516443" cy="210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828800"/>
          </a:xfrm>
        </p:spPr>
        <p:txBody>
          <a:bodyPr>
            <a:normAutofit/>
          </a:bodyPr>
          <a:lstStyle/>
          <a:p>
            <a:r>
              <a:rPr lang="ru-RU" sz="2800" dirty="0"/>
              <a:t>Занимљивости о писцима, књигама, читању и о томе како су читали великани</a:t>
            </a:r>
            <a:endParaRPr lang="en-US" sz="2800" dirty="0"/>
          </a:p>
        </p:txBody>
      </p:sp>
      <p:sp>
        <p:nvSpPr>
          <p:cNvPr id="3" name="Subtitle 2"/>
          <p:cNvSpPr>
            <a:spLocks noGrp="1"/>
          </p:cNvSpPr>
          <p:nvPr>
            <p:ph type="subTitle" idx="1"/>
          </p:nvPr>
        </p:nvSpPr>
        <p:spPr>
          <a:xfrm>
            <a:off x="722376" y="2357430"/>
            <a:ext cx="7772400" cy="4000528"/>
          </a:xfrm>
        </p:spPr>
        <p:txBody>
          <a:bodyPr/>
          <a:lstStyle/>
          <a:p>
            <a:pPr algn="l">
              <a:buFont typeface="Arial" pitchFamily="34" charset="0"/>
              <a:buChar char="•"/>
            </a:pPr>
            <a:r>
              <a:rPr lang="ru-RU" dirty="0">
                <a:solidFill>
                  <a:schemeClr val="tx1"/>
                </a:solidFill>
              </a:rPr>
              <a:t>Наполеон је читао брзином од 2.000 у минути</a:t>
            </a:r>
          </a:p>
          <a:p>
            <a:pPr algn="l">
              <a:buFont typeface="Arial" pitchFamily="34" charset="0"/>
              <a:buChar char="•"/>
            </a:pPr>
            <a:endParaRPr lang="ru-RU" dirty="0">
              <a:solidFill>
                <a:schemeClr val="tx1"/>
              </a:solidFill>
            </a:endParaRPr>
          </a:p>
          <a:p>
            <a:pPr algn="l">
              <a:buFont typeface="Arial" pitchFamily="34" charset="0"/>
              <a:buChar char="•"/>
            </a:pPr>
            <a:r>
              <a:rPr lang="ru-RU" dirty="0">
                <a:solidFill>
                  <a:schemeClr val="tx1"/>
                </a:solidFill>
              </a:rPr>
              <a:t>Максим Горки је поставио рекорд од 4.000 прочитаних речи у минути</a:t>
            </a:r>
          </a:p>
          <a:p>
            <a:pPr algn="l">
              <a:buFont typeface="Arial" pitchFamily="34" charset="0"/>
              <a:buChar char="•"/>
            </a:pPr>
            <a:endParaRPr lang="ru-RU" dirty="0">
              <a:solidFill>
                <a:schemeClr val="tx1"/>
              </a:solidFill>
            </a:endParaRPr>
          </a:p>
          <a:p>
            <a:pPr algn="l">
              <a:buFont typeface="Arial" pitchFamily="34" charset="0"/>
              <a:buChar char="•"/>
            </a:pPr>
            <a:r>
              <a:rPr lang="ru-RU" dirty="0">
                <a:solidFill>
                  <a:schemeClr val="tx1"/>
                </a:solidFill>
              </a:rPr>
              <a:t>Оноре де Балзаку за читање романа од 200 страница било је довољно само пола сата</a:t>
            </a:r>
          </a:p>
          <a:p>
            <a:pPr algn="l">
              <a:buFont typeface="Arial" pitchFamily="34" charset="0"/>
              <a:buChar char="•"/>
            </a:pPr>
            <a:endParaRPr lang="ru-RU" dirty="0">
              <a:solidFill>
                <a:schemeClr val="tx1"/>
              </a:solidFill>
            </a:endParaRPr>
          </a:p>
          <a:p>
            <a:pPr algn="l">
              <a:buFont typeface="Arial" pitchFamily="34" charset="0"/>
              <a:buChar char="•"/>
            </a:pPr>
            <a:r>
              <a:rPr lang="ru-RU" dirty="0">
                <a:solidFill>
                  <a:schemeClr val="tx1"/>
                </a:solidFill>
              </a:rPr>
              <a:t>Најдужи маратон задатог читања на глас трајао је 224 сата у трговачком центру ‘Мас’ у граду Пајсанду, у Уругвају. </a:t>
            </a: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642918"/>
            <a:ext cx="7772400" cy="1571636"/>
          </a:xfrm>
        </p:spPr>
        <p:txBody>
          <a:bodyPr>
            <a:normAutofit/>
          </a:bodyPr>
          <a:lstStyle/>
          <a:p>
            <a:pPr algn="ctr"/>
            <a:r>
              <a:rPr lang="ru-RU" sz="2800" dirty="0"/>
              <a:t>Занимљивости о писцима, књигама, читању  и о томе како су читали великани. </a:t>
            </a:r>
          </a:p>
        </p:txBody>
      </p:sp>
      <p:sp>
        <p:nvSpPr>
          <p:cNvPr id="3" name="Subtitle 2"/>
          <p:cNvSpPr>
            <a:spLocks noGrp="1"/>
          </p:cNvSpPr>
          <p:nvPr>
            <p:ph type="subTitle" idx="1"/>
          </p:nvPr>
        </p:nvSpPr>
        <p:spPr>
          <a:xfrm>
            <a:off x="642910" y="2214554"/>
            <a:ext cx="7772400" cy="3958810"/>
          </a:xfrm>
        </p:spPr>
        <p:txBody>
          <a:bodyPr>
            <a:normAutofit/>
          </a:bodyPr>
          <a:lstStyle/>
          <a:p>
            <a:pPr algn="l">
              <a:buFont typeface="Arial" pitchFamily="34" charset="0"/>
              <a:buChar char="•"/>
            </a:pPr>
            <a:endParaRPr lang="sr-Latn-RS" dirty="0" smtClean="0"/>
          </a:p>
          <a:p>
            <a:pPr algn="l">
              <a:buFont typeface="Arial" pitchFamily="34" charset="0"/>
              <a:buChar char="•"/>
            </a:pPr>
            <a:r>
              <a:rPr lang="ru-RU" dirty="0">
                <a:solidFill>
                  <a:schemeClr val="tx1"/>
                </a:solidFill>
              </a:rPr>
              <a:t>Десет књига на полици може се распоредити на 3 628 800 начина</a:t>
            </a:r>
          </a:p>
          <a:p>
            <a:pPr algn="l">
              <a:buFont typeface="Arial" pitchFamily="34" charset="0"/>
              <a:buChar char="•"/>
            </a:pPr>
            <a:endParaRPr lang="ru-RU" dirty="0">
              <a:solidFill>
                <a:schemeClr val="tx1"/>
              </a:solidFill>
            </a:endParaRPr>
          </a:p>
          <a:p>
            <a:pPr algn="l">
              <a:buFont typeface="Arial" pitchFamily="34" charset="0"/>
              <a:buChar char="•"/>
            </a:pPr>
            <a:r>
              <a:rPr lang="ru-RU" dirty="0">
                <a:solidFill>
                  <a:schemeClr val="tx1"/>
                </a:solidFill>
              </a:rPr>
              <a:t>По делима Шекспира до сада је снимљено преко 800 филмова </a:t>
            </a:r>
          </a:p>
          <a:p>
            <a:pPr algn="l">
              <a:buFont typeface="Arial" pitchFamily="34" charset="0"/>
              <a:buChar char="•"/>
            </a:pPr>
            <a:endParaRPr lang="ru-RU" dirty="0">
              <a:solidFill>
                <a:schemeClr val="tx1"/>
              </a:solidFill>
            </a:endParaRPr>
          </a:p>
          <a:p>
            <a:pPr algn="l">
              <a:buFont typeface="Arial" pitchFamily="34" charset="0"/>
              <a:buChar char="•"/>
            </a:pPr>
            <a:r>
              <a:rPr lang="ru-RU" dirty="0">
                <a:solidFill>
                  <a:schemeClr val="tx1"/>
                </a:solidFill>
              </a:rPr>
              <a:t>Прва дечија књига објављена је 1658. године у Немачкој</a:t>
            </a:r>
          </a:p>
          <a:p>
            <a:pPr algn="l">
              <a:buFont typeface="Arial" pitchFamily="34" charset="0"/>
              <a:buChar char="•"/>
            </a:pPr>
            <a:endParaRPr lang="ru-RU" dirty="0">
              <a:solidFill>
                <a:schemeClr val="tx1"/>
              </a:solidFill>
            </a:endParaRPr>
          </a:p>
          <a:p>
            <a:pPr algn="l">
              <a:buFont typeface="Arial" pitchFamily="34" charset="0"/>
              <a:buChar char="•"/>
            </a:pPr>
            <a:r>
              <a:rPr lang="ru-RU" dirty="0">
                <a:solidFill>
                  <a:schemeClr val="tx1"/>
                </a:solidFill>
              </a:rPr>
              <a:t>Папирус Прис сматра се најстаријом  књигом на свету. Откривена је при ископавању старогрчког града Тебе, а верује се да је настао око 3550. године пре наше ере.</a:t>
            </a:r>
          </a:p>
          <a:p>
            <a:pPr algn="l">
              <a:buFont typeface="Arial" pitchFamily="34" charset="0"/>
              <a:buChar char="•"/>
            </a:pPr>
            <a:r>
              <a:rPr lang="ru-RU" dirty="0">
                <a:solidFill>
                  <a:schemeClr val="tx1"/>
                </a:solidFill>
              </a:rPr>
              <a:t>. </a:t>
            </a:r>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183880" cy="1051560"/>
          </a:xfrm>
        </p:spPr>
        <p:txBody>
          <a:bodyPr>
            <a:normAutofit/>
          </a:bodyPr>
          <a:lstStyle/>
          <a:p>
            <a:pPr algn="ctr"/>
            <a:r>
              <a:rPr lang="sr-Cyrl-RS" sz="3200" dirty="0"/>
              <a:t>Мудре мисли о књигама</a:t>
            </a:r>
            <a:endParaRPr lang="en-US" sz="3200" dirty="0"/>
          </a:p>
        </p:txBody>
      </p:sp>
      <p:sp>
        <p:nvSpPr>
          <p:cNvPr id="3" name="Content Placeholder 2"/>
          <p:cNvSpPr>
            <a:spLocks noGrp="1"/>
          </p:cNvSpPr>
          <p:nvPr>
            <p:ph idx="1"/>
          </p:nvPr>
        </p:nvSpPr>
        <p:spPr>
          <a:xfrm>
            <a:off x="500034" y="1857364"/>
            <a:ext cx="8183880" cy="4187952"/>
          </a:xfrm>
        </p:spPr>
        <p:txBody>
          <a:bodyPr>
            <a:normAutofit/>
          </a:bodyPr>
          <a:lstStyle/>
          <a:p>
            <a:pPr>
              <a:buFont typeface="Arial" pitchFamily="34" charset="0"/>
              <a:buChar char="•"/>
            </a:pPr>
            <a:r>
              <a:rPr lang="sr-Cyrl-RS" sz="1800" dirty="0"/>
              <a:t>Библиотеке се не праве оне расту. – Агустин Бирел</a:t>
            </a:r>
          </a:p>
          <a:p>
            <a:pPr>
              <a:buFont typeface="Arial" pitchFamily="34" charset="0"/>
              <a:buChar char="•"/>
            </a:pPr>
            <a:endParaRPr lang="sr-Cyrl-RS" sz="1800" dirty="0"/>
          </a:p>
          <a:p>
            <a:pPr>
              <a:buFont typeface="Arial" pitchFamily="34" charset="0"/>
              <a:buChar char="•"/>
            </a:pPr>
            <a:r>
              <a:rPr lang="sr-Cyrl-RS" sz="1800" dirty="0"/>
              <a:t>Бирајте писца као што бисте бирали пријатеља. – Вентворт Дилон</a:t>
            </a:r>
          </a:p>
          <a:p>
            <a:pPr>
              <a:buFont typeface="Arial" pitchFamily="34" charset="0"/>
              <a:buChar char="•"/>
            </a:pPr>
            <a:endParaRPr lang="sr-Cyrl-RS" sz="1800" dirty="0"/>
          </a:p>
          <a:p>
            <a:pPr>
              <a:buFont typeface="Arial" pitchFamily="34" charset="0"/>
              <a:buChar char="•"/>
            </a:pPr>
            <a:r>
              <a:rPr lang="sr-Cyrl-RS" sz="1800" dirty="0"/>
              <a:t>Већи грех од спаљивања књига је не читати књиге. – Јосиф Бродски</a:t>
            </a:r>
          </a:p>
          <a:p>
            <a:pPr>
              <a:buFont typeface="Arial" pitchFamily="34" charset="0"/>
              <a:buChar char="•"/>
            </a:pPr>
            <a:endParaRPr lang="sr-Cyrl-RS" sz="1800" dirty="0"/>
          </a:p>
          <a:p>
            <a:pPr>
              <a:buFont typeface="Arial" pitchFamily="34" charset="0"/>
              <a:buChar char="•"/>
            </a:pPr>
            <a:r>
              <a:rPr lang="sr-Cyrl-RS" sz="1800" dirty="0"/>
              <a:t>Добри пријатељи, добре књиге и чиста савест: то је идеалан живот. </a:t>
            </a:r>
          </a:p>
          <a:p>
            <a:pPr>
              <a:buFont typeface="Arial" pitchFamily="34" charset="0"/>
              <a:buChar char="•"/>
            </a:pPr>
            <a:r>
              <a:rPr lang="sr-Cyrl-RS" sz="1800" dirty="0"/>
              <a:t>Марк Твен</a:t>
            </a:r>
            <a:endParaRPr lang="en-US" sz="1800" dirty="0"/>
          </a:p>
        </p:txBody>
      </p:sp>
      <p:pic>
        <p:nvPicPr>
          <p:cNvPr id="4" name="Picture 3" descr="citanje-3-696x435.jpg"/>
          <p:cNvPicPr>
            <a:picLocks noChangeAspect="1"/>
          </p:cNvPicPr>
          <p:nvPr/>
        </p:nvPicPr>
        <p:blipFill>
          <a:blip r:embed="rId2" cstate="print"/>
          <a:stretch>
            <a:fillRect/>
          </a:stretch>
        </p:blipFill>
        <p:spPr>
          <a:xfrm>
            <a:off x="3059832" y="4676489"/>
            <a:ext cx="3691297" cy="10618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285884"/>
          </a:xfrm>
        </p:spPr>
        <p:txBody>
          <a:bodyPr>
            <a:normAutofit/>
          </a:bodyPr>
          <a:lstStyle/>
          <a:p>
            <a:pPr algn="ctr"/>
            <a:r>
              <a:rPr lang="sr-Cyrl-RS" sz="3600" dirty="0"/>
              <a:t>Мудре мисли о књигама</a:t>
            </a:r>
          </a:p>
        </p:txBody>
      </p:sp>
      <p:sp>
        <p:nvSpPr>
          <p:cNvPr id="3" name="Subtitle 2"/>
          <p:cNvSpPr>
            <a:spLocks noGrp="1"/>
          </p:cNvSpPr>
          <p:nvPr>
            <p:ph type="subTitle" idx="1"/>
          </p:nvPr>
        </p:nvSpPr>
        <p:spPr>
          <a:xfrm>
            <a:off x="722376" y="1785926"/>
            <a:ext cx="7772400" cy="4572032"/>
          </a:xfrm>
        </p:spPr>
        <p:txBody>
          <a:bodyPr/>
          <a:lstStyle/>
          <a:p>
            <a:pPr algn="l"/>
            <a:endParaRPr lang="sr-Latn-RS" dirty="0" smtClean="0">
              <a:solidFill>
                <a:schemeClr val="tx1"/>
              </a:solidFill>
            </a:endParaRPr>
          </a:p>
          <a:p>
            <a:pPr algn="l">
              <a:buFont typeface="Arial" pitchFamily="34" charset="0"/>
              <a:buChar char="•"/>
            </a:pPr>
            <a:r>
              <a:rPr lang="ru-RU" sz="1800" dirty="0">
                <a:solidFill>
                  <a:schemeClr val="tx1"/>
                </a:solidFill>
              </a:rPr>
              <a:t>Само сазнање да те на крају дана чека добра књига, чини ти дан веселијим. –Кетлин Норис</a:t>
            </a:r>
          </a:p>
          <a:p>
            <a:pPr algn="l">
              <a:buFont typeface="Arial" pitchFamily="34" charset="0"/>
              <a:buChar char="•"/>
            </a:pPr>
            <a:endParaRPr lang="ru-RU" sz="1800" dirty="0">
              <a:solidFill>
                <a:schemeClr val="tx1"/>
              </a:solidFill>
            </a:endParaRPr>
          </a:p>
          <a:p>
            <a:pPr algn="l">
              <a:buFont typeface="Arial" pitchFamily="34" charset="0"/>
              <a:buChar char="•"/>
            </a:pPr>
            <a:r>
              <a:rPr lang="ru-RU" sz="1800" dirty="0">
                <a:solidFill>
                  <a:schemeClr val="tx1"/>
                </a:solidFill>
              </a:rPr>
              <a:t>Три дана немој читати књиге и твоје ће речи изгубити лепоту. Кинеска пословица</a:t>
            </a:r>
          </a:p>
          <a:p>
            <a:pPr algn="l">
              <a:buFont typeface="Arial" pitchFamily="34" charset="0"/>
              <a:buChar char="•"/>
            </a:pPr>
            <a:endParaRPr lang="ru-RU" sz="1800" dirty="0">
              <a:solidFill>
                <a:schemeClr val="tx1"/>
              </a:solidFill>
            </a:endParaRPr>
          </a:p>
          <a:p>
            <a:pPr algn="l">
              <a:buFont typeface="Arial" pitchFamily="34" charset="0"/>
              <a:buChar char="•"/>
            </a:pPr>
            <a:r>
              <a:rPr lang="ru-RU" sz="1800" dirty="0">
                <a:solidFill>
                  <a:schemeClr val="tx1"/>
                </a:solidFill>
              </a:rPr>
              <a:t>Читај да би живио. –Густав Флобер</a:t>
            </a:r>
          </a:p>
          <a:p>
            <a:pPr algn="l">
              <a:buFont typeface="Arial" pitchFamily="34" charset="0"/>
              <a:buChar char="•"/>
            </a:pPr>
            <a:endParaRPr lang="ru-RU" sz="1800" dirty="0">
              <a:solidFill>
                <a:schemeClr val="tx1"/>
              </a:solidFill>
            </a:endParaRPr>
          </a:p>
          <a:p>
            <a:pPr algn="l">
              <a:buFont typeface="Arial" pitchFamily="34" charset="0"/>
              <a:buChar char="•"/>
            </a:pPr>
            <a:r>
              <a:rPr lang="ru-RU" sz="1800" dirty="0">
                <a:solidFill>
                  <a:schemeClr val="tx1"/>
                </a:solidFill>
              </a:rPr>
              <a:t>Човек који има библиотеку и врт, не треба му ништа више. -Цицерон</a:t>
            </a:r>
            <a:endParaRPr lang="en-US" sz="1800" dirty="0">
              <a:solidFill>
                <a:schemeClr val="tx1"/>
              </a:solidFill>
            </a:endParaRPr>
          </a:p>
        </p:txBody>
      </p:sp>
      <p:pic>
        <p:nvPicPr>
          <p:cNvPr id="4" name="Picture 3" descr="138.jpg"/>
          <p:cNvPicPr>
            <a:picLocks noChangeAspect="1"/>
          </p:cNvPicPr>
          <p:nvPr/>
        </p:nvPicPr>
        <p:blipFill>
          <a:blip r:embed="rId2" cstate="print"/>
          <a:stretch>
            <a:fillRect/>
          </a:stretch>
        </p:blipFill>
        <p:spPr>
          <a:xfrm>
            <a:off x="1259632" y="5039788"/>
            <a:ext cx="2312236" cy="12181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00042"/>
            <a:ext cx="7772400" cy="714380"/>
          </a:xfrm>
        </p:spPr>
        <p:txBody>
          <a:bodyPr>
            <a:normAutofit/>
          </a:bodyPr>
          <a:lstStyle/>
          <a:p>
            <a:pPr algn="ctr"/>
            <a:r>
              <a:rPr lang="sr-Cyrl-RS" sz="3200" dirty="0"/>
              <a:t>Гутенбергова Библија</a:t>
            </a:r>
            <a:endParaRPr lang="en-US" sz="3200" dirty="0"/>
          </a:p>
        </p:txBody>
      </p:sp>
      <p:sp>
        <p:nvSpPr>
          <p:cNvPr id="3" name="Subtitle 2"/>
          <p:cNvSpPr>
            <a:spLocks noGrp="1"/>
          </p:cNvSpPr>
          <p:nvPr>
            <p:ph type="subTitle" idx="1"/>
          </p:nvPr>
        </p:nvSpPr>
        <p:spPr>
          <a:xfrm>
            <a:off x="571472" y="1285860"/>
            <a:ext cx="7923304" cy="5143536"/>
          </a:xfrm>
        </p:spPr>
        <p:txBody>
          <a:bodyPr>
            <a:normAutofit/>
          </a:bodyPr>
          <a:lstStyle/>
          <a:p>
            <a:pPr algn="l"/>
            <a:r>
              <a:rPr lang="ru-RU" sz="1800" b="1" dirty="0">
                <a:solidFill>
                  <a:schemeClr val="tx1"/>
                </a:solidFill>
              </a:rPr>
              <a:t>Гутенбергова Библија или Библија у 42 реда је прва књига штампана у Европи, одштампана у Мајнцу, техником покретних слова Јохана Гутенберга, проналазача штампарске машине.</a:t>
            </a:r>
          </a:p>
          <a:p>
            <a:pPr algn="l"/>
            <a:endParaRPr lang="ru-RU" sz="1800" b="1" dirty="0">
              <a:solidFill>
                <a:schemeClr val="tx1"/>
              </a:solidFill>
            </a:endParaRPr>
          </a:p>
          <a:p>
            <a:pPr algn="l"/>
            <a:r>
              <a:rPr lang="ru-RU" sz="1800" b="1" dirty="0">
                <a:solidFill>
                  <a:schemeClr val="tx1"/>
                </a:solidFill>
              </a:rPr>
              <a:t>Штампање је започето 1452, а завршено 1455. године, текст Библије је на латинском језику. </a:t>
            </a:r>
          </a:p>
          <a:p>
            <a:pPr algn="l"/>
            <a:endParaRPr lang="ru-RU" sz="1800" b="1" dirty="0">
              <a:solidFill>
                <a:schemeClr val="tx1"/>
              </a:solidFill>
            </a:endParaRPr>
          </a:p>
          <a:p>
            <a:pPr algn="l"/>
            <a:r>
              <a:rPr lang="ru-RU" sz="1800" b="1" dirty="0">
                <a:solidFill>
                  <a:schemeClr val="tx1"/>
                </a:solidFill>
              </a:rPr>
              <a:t>Књиге су одштампане у укупном тиражу од 185 примерака- 150 на папиру и 35 на пергаменту. До данас је сачувано 44 примерка (12 на пергаменту и 32 на папиру. )</a:t>
            </a:r>
            <a:endParaRPr lang="en-US" sz="1800" dirty="0">
              <a:solidFill>
                <a:schemeClr val="tx1"/>
              </a:solidFill>
            </a:endParaRPr>
          </a:p>
        </p:txBody>
      </p:sp>
      <p:pic>
        <p:nvPicPr>
          <p:cNvPr id="4" name="Picture 3" descr="Prensa_de_Gutenberg._Réplica..png"/>
          <p:cNvPicPr>
            <a:picLocks noChangeAspect="1"/>
          </p:cNvPicPr>
          <p:nvPr/>
        </p:nvPicPr>
        <p:blipFill>
          <a:blip r:embed="rId2" cstate="print"/>
          <a:stretch>
            <a:fillRect/>
          </a:stretch>
        </p:blipFill>
        <p:spPr>
          <a:xfrm>
            <a:off x="714348" y="4214818"/>
            <a:ext cx="1270110" cy="1691787"/>
          </a:xfrm>
          <a:prstGeom prst="rect">
            <a:avLst/>
          </a:prstGeom>
        </p:spPr>
      </p:pic>
      <p:pic>
        <p:nvPicPr>
          <p:cNvPr id="5" name="Picture 4" descr="Gutenberg_Bible_Mainz_Copy.jpg"/>
          <p:cNvPicPr>
            <a:picLocks noChangeAspect="1"/>
          </p:cNvPicPr>
          <p:nvPr/>
        </p:nvPicPr>
        <p:blipFill>
          <a:blip r:embed="rId3" cstate="print"/>
          <a:stretch>
            <a:fillRect/>
          </a:stretch>
        </p:blipFill>
        <p:spPr>
          <a:xfrm>
            <a:off x="2786050" y="4357694"/>
            <a:ext cx="2643206" cy="1247554"/>
          </a:xfrm>
          <a:prstGeom prst="rect">
            <a:avLst/>
          </a:prstGeom>
        </p:spPr>
      </p:pic>
      <p:pic>
        <p:nvPicPr>
          <p:cNvPr id="6" name="Picture 5" descr="Gutenberg_bible_Old_Testament_Epistle_of_St_Jerome.jpg"/>
          <p:cNvPicPr>
            <a:picLocks noChangeAspect="1"/>
          </p:cNvPicPr>
          <p:nvPr/>
        </p:nvPicPr>
        <p:blipFill>
          <a:blip r:embed="rId4" cstate="print"/>
          <a:stretch>
            <a:fillRect/>
          </a:stretch>
        </p:blipFill>
        <p:spPr>
          <a:xfrm>
            <a:off x="6215074" y="4286256"/>
            <a:ext cx="1928826" cy="1428760"/>
          </a:xfrm>
          <a:prstGeom prst="rect">
            <a:avLst/>
          </a:prstGeom>
        </p:spPr>
      </p:pic>
      <p:sp>
        <p:nvSpPr>
          <p:cNvPr id="7" name="TextBox 6"/>
          <p:cNvSpPr txBox="1"/>
          <p:nvPr/>
        </p:nvSpPr>
        <p:spPr>
          <a:xfrm>
            <a:off x="642910" y="5929330"/>
            <a:ext cx="8072494" cy="461665"/>
          </a:xfrm>
          <a:prstGeom prst="rect">
            <a:avLst/>
          </a:prstGeom>
          <a:noFill/>
        </p:spPr>
        <p:txBody>
          <a:bodyPr wrap="square" rtlCol="0">
            <a:spAutoFit/>
          </a:bodyPr>
          <a:lstStyle/>
          <a:p>
            <a:r>
              <a:rPr lang="sr-Latn-RS" sz="1200" i="1" dirty="0" smtClean="0"/>
              <a:t>Replika Gutenbergove           Kopija Gutenbergove                     Prva strana Gutenbergove Biblije</a:t>
            </a:r>
          </a:p>
          <a:p>
            <a:r>
              <a:rPr lang="sr-Latn-RS" sz="1200" i="1" dirty="0"/>
              <a:t>š</a:t>
            </a:r>
            <a:r>
              <a:rPr lang="sr-Latn-RS" sz="1200" i="1" dirty="0" smtClean="0"/>
              <a:t>tamparske prese                  Biblije                                              iz 1455. godine</a:t>
            </a:r>
            <a:endParaRPr lang="en-US" sz="1200" i="1" dirty="0"/>
          </a:p>
        </p:txBody>
      </p:sp>
    </p:spTree>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303</TotalTime>
  <Words>1155</Words>
  <Application>Microsoft Office PowerPoint</Application>
  <PresentationFormat>On-screen Show (4:3)</PresentationFormat>
  <Paragraphs>153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Angles</vt:lpstr>
      <vt:lpstr>СВЕТСКИ ДАН КЊИГЕ</vt:lpstr>
      <vt:lpstr>23. АПРИЛ- Светски дан књиге и ауторских права</vt:lpstr>
      <vt:lpstr>PowerPoint Presentation</vt:lpstr>
      <vt:lpstr>разник потиче из Каталоније  где је први пут обележен 1926. године , на дан Сервантесовог рођења</vt:lpstr>
      <vt:lpstr>Занимљивости о писцима, књигама, читању и о томе како су читали великани</vt:lpstr>
      <vt:lpstr>Занимљивости о писцима, књигама, читању  и о томе како су читали великани. </vt:lpstr>
      <vt:lpstr>Мудре мисли о књигама</vt:lpstr>
      <vt:lpstr>Мудре мисли о књигама</vt:lpstr>
      <vt:lpstr>Гутенбергова Библија</vt:lpstr>
      <vt:lpstr>Најлепше библиотеке света </vt:lpstr>
      <vt:lpstr>Најлепше библиотеке света </vt:lpstr>
      <vt:lpstr>Најлепше библиотеке света </vt:lpstr>
      <vt:lpstr>Најлепше библиотеке света </vt:lpstr>
      <vt:lpstr>Зборник ученичких радова</vt:lpstr>
      <vt:lpstr>Зборник ученичких радова</vt:lpstr>
      <vt:lpstr>PowerPoint Presentation</vt:lpstr>
      <vt:lpstr>PowerPoint Presentation</vt:lpstr>
      <vt:lpstr>Утицај друштвених мрежа на ментално здравље</vt:lpstr>
      <vt:lpstr>PowerPoint Presentation</vt:lpstr>
      <vt:lpstr>Читање књига је корисно:</vt:lpstr>
      <vt:lpstr>PowerPoint Presentation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 knjige</dc:title>
  <dc:creator>User</dc:creator>
  <cp:lastModifiedBy>pedagog.oskrcun@gmail.com</cp:lastModifiedBy>
  <cp:revision>59</cp:revision>
  <dcterms:created xsi:type="dcterms:W3CDTF">2020-10-26T08:23:43Z</dcterms:created>
  <dcterms:modified xsi:type="dcterms:W3CDTF">2024-04-23T19:33:17Z</dcterms:modified>
</cp:coreProperties>
</file>