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Nuni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Nuni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.fntdata"/><Relationship Id="rId6" Type="http://schemas.openxmlformats.org/officeDocument/2006/relationships/slide" Target="slides/slide1.xml"/><Relationship Id="rId18" Type="http://schemas.openxmlformats.org/officeDocument/2006/relationships/font" Target="fonts/Nuni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2d405a553a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2d405a553a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2d405a553a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2d405a553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2d405a553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2d405a553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2cc96a0530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2cc96a0530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2d405a553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2d405a553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2d405a553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2d405a553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2d405a553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2d405a553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2d405a553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2d405a553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2d405a553a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2d405a553a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2d405a553a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2d405a553a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2d405a553a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2d405a553a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274400" y="1161225"/>
            <a:ext cx="6595200" cy="208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sr">
                <a:latin typeface="Impact"/>
                <a:ea typeface="Impact"/>
                <a:cs typeface="Impact"/>
                <a:sym typeface="Impact"/>
              </a:rPr>
              <a:t>Безбедност деце на интернету - </a:t>
            </a:r>
            <a:r>
              <a:rPr i="1" lang="sr">
                <a:solidFill>
                  <a:srgbClr val="6AA84F"/>
                </a:solidFill>
                <a:latin typeface="Impact"/>
                <a:ea typeface="Impact"/>
                <a:cs typeface="Impact"/>
                <a:sym typeface="Impact"/>
              </a:rPr>
              <a:t>6.2.</a:t>
            </a:r>
            <a:r>
              <a:rPr i="1" lang="sr"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i="1" lang="sr">
                <a:solidFill>
                  <a:srgbClr val="A64D79"/>
                </a:solidFill>
                <a:latin typeface="Impact"/>
                <a:ea typeface="Impact"/>
                <a:cs typeface="Impact"/>
                <a:sym typeface="Impact"/>
              </a:rPr>
              <a:t>Међународни дан безбедног интернета</a:t>
            </a:r>
            <a:endParaRPr i="1">
              <a:solidFill>
                <a:srgbClr val="A64D79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sr" sz="2100">
                <a:solidFill>
                  <a:srgbClr val="FF0000"/>
                </a:solidFill>
              </a:rPr>
              <a:t>Вршњaчки тим ОШ ,,Слободан Пенезић Крцун”</a:t>
            </a:r>
            <a:endParaRPr b="1" sz="21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2"/>
          <p:cNvSpPr txBox="1"/>
          <p:nvPr>
            <p:ph idx="1" type="body"/>
          </p:nvPr>
        </p:nvSpPr>
        <p:spPr>
          <a:xfrm>
            <a:off x="819150" y="65487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9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Не претеруј са употребом интернета и видео игрица јер то може да утиче на твоје здравље.</a:t>
            </a:r>
            <a:endParaRPr>
              <a:solidFill>
                <a:srgbClr val="E06666"/>
              </a:solidFill>
            </a:endParaRPr>
          </a:p>
        </p:txBody>
      </p:sp>
      <p:pic>
        <p:nvPicPr>
          <p:cNvPr id="193" name="Google Shape;19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0075" y="2303875"/>
            <a:ext cx="3993950" cy="23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3"/>
          <p:cNvSpPr txBox="1"/>
          <p:nvPr>
            <p:ph idx="1" type="body"/>
          </p:nvPr>
        </p:nvSpPr>
        <p:spPr>
          <a:xfrm>
            <a:off x="819150" y="6549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10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Ако те неко узнемирава, вређа, уцењује или прети путем интернета, одмах обавести своје родитеље, старатеље, наставнике или позови</a:t>
            </a:r>
            <a:r>
              <a:rPr lang="sr" sz="2900"/>
              <a:t> </a:t>
            </a:r>
            <a:r>
              <a:rPr lang="sr" sz="2900">
                <a:solidFill>
                  <a:srgbClr val="4A86E8"/>
                </a:solidFill>
              </a:rPr>
              <a:t>19833</a:t>
            </a:r>
            <a:r>
              <a:rPr lang="sr" sz="2900"/>
              <a:t>.</a:t>
            </a:r>
            <a:endParaRPr/>
          </a:p>
        </p:txBody>
      </p:sp>
      <p:pic>
        <p:nvPicPr>
          <p:cNvPr id="200" name="Google Shape;20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8675" y="2571750"/>
            <a:ext cx="3284339" cy="208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r" sz="6100"/>
              <a:t>Хвала на пажњи !!!</a:t>
            </a:r>
            <a:endParaRPr sz="6100"/>
          </a:p>
        </p:txBody>
      </p:sp>
      <p:sp>
        <p:nvSpPr>
          <p:cNvPr id="206" name="Google Shape;206;p24"/>
          <p:cNvSpPr txBox="1"/>
          <p:nvPr>
            <p:ph idx="1" type="body"/>
          </p:nvPr>
        </p:nvSpPr>
        <p:spPr>
          <a:xfrm flipH="1">
            <a:off x="8325000" y="1990725"/>
            <a:ext cx="1448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07" name="Google Shape;20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1550" y="1845475"/>
            <a:ext cx="3192525" cy="308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3091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10 правила за безбедно понашање на интернету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601650" y="1263750"/>
            <a:ext cx="8078100" cy="2156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539750" lvl="0" marL="457200" rtl="0" algn="l">
              <a:spcBef>
                <a:spcPts val="0"/>
              </a:spcBef>
              <a:spcAft>
                <a:spcPts val="0"/>
              </a:spcAft>
              <a:buClr>
                <a:srgbClr val="E06666"/>
              </a:buClr>
              <a:buSzPts val="4900"/>
              <a:buAutoNum type="arabicPeriod"/>
            </a:pPr>
            <a:r>
              <a:rPr lang="sr" sz="4200"/>
              <a:t> </a:t>
            </a:r>
            <a:r>
              <a:rPr lang="sr" sz="3300">
                <a:solidFill>
                  <a:srgbClr val="E06666"/>
                </a:solidFill>
              </a:rPr>
              <a:t>Не </a:t>
            </a:r>
            <a:r>
              <a:rPr lang="sr" sz="3300">
                <a:solidFill>
                  <a:srgbClr val="E06666"/>
                </a:solidFill>
              </a:rPr>
              <a:t>откривај своје лозинке ником, осим својим родитељима или старатељима.</a:t>
            </a:r>
            <a:endParaRPr sz="3300">
              <a:solidFill>
                <a:srgbClr val="E06666"/>
              </a:solidFill>
            </a:endParaRPr>
          </a:p>
        </p:txBody>
      </p:sp>
      <p:sp>
        <p:nvSpPr>
          <p:cNvPr id="136" name="Google Shape;136;p14"/>
          <p:cNvSpPr txBox="1"/>
          <p:nvPr/>
        </p:nvSpPr>
        <p:spPr>
          <a:xfrm>
            <a:off x="0" y="570473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7" name="Google Shape;13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2000" y="2739525"/>
            <a:ext cx="2943225" cy="215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 txBox="1"/>
          <p:nvPr>
            <p:ph idx="1" type="body"/>
          </p:nvPr>
        </p:nvSpPr>
        <p:spPr>
          <a:xfrm>
            <a:off x="724475" y="8456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2</a:t>
            </a:r>
            <a:r>
              <a:rPr lang="sr" sz="4000">
                <a:solidFill>
                  <a:srgbClr val="E06666"/>
                </a:solidFill>
              </a:rPr>
              <a:t>.</a:t>
            </a:r>
            <a:r>
              <a:rPr lang="sr" sz="4000">
                <a:solidFill>
                  <a:srgbClr val="E06666"/>
                </a:solidFill>
              </a:rPr>
              <a:t> </a:t>
            </a:r>
            <a:r>
              <a:rPr lang="sr" sz="2900">
                <a:solidFill>
                  <a:srgbClr val="E06666"/>
                </a:solidFill>
              </a:rPr>
              <a:t>Не објављуј личне податке на интернету-</a:t>
            </a:r>
            <a:endParaRPr sz="2900">
              <a:solidFill>
                <a:srgbClr val="E0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sr" sz="2900">
                <a:solidFill>
                  <a:srgbClr val="E06666"/>
                </a:solidFill>
              </a:rPr>
              <a:t>у коју школу идеш, адресу становања, број телефона…</a:t>
            </a:r>
            <a:endParaRPr sz="2900">
              <a:solidFill>
                <a:srgbClr val="E06666"/>
              </a:solidFill>
            </a:endParaRPr>
          </a:p>
        </p:txBody>
      </p:sp>
      <p:pic>
        <p:nvPicPr>
          <p:cNvPr id="144" name="Google Shape;14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3838" y="2413450"/>
            <a:ext cx="3305175" cy="222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6"/>
          <p:cNvSpPr txBox="1"/>
          <p:nvPr>
            <p:ph idx="1" type="body"/>
          </p:nvPr>
        </p:nvSpPr>
        <p:spPr>
          <a:xfrm>
            <a:off x="819150" y="8456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3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Не прихватај захтеве за пријатељство од особа које не познајеш.</a:t>
            </a:r>
            <a:endParaRPr>
              <a:solidFill>
                <a:srgbClr val="E06666"/>
              </a:solidFill>
            </a:endParaRPr>
          </a:p>
        </p:txBody>
      </p:sp>
      <p:pic>
        <p:nvPicPr>
          <p:cNvPr id="151" name="Google Shape;15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2275" y="2192550"/>
            <a:ext cx="3193275" cy="263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7"/>
          <p:cNvSpPr txBox="1"/>
          <p:nvPr>
            <p:ph idx="1" type="body"/>
          </p:nvPr>
        </p:nvSpPr>
        <p:spPr>
          <a:xfrm>
            <a:off x="777075" y="64435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4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Све што једном објавиш на интернету остаје тамо заувек (то се зове дигитална сенка).</a:t>
            </a:r>
            <a:endParaRPr>
              <a:solidFill>
                <a:srgbClr val="E06666"/>
              </a:solidFill>
            </a:endParaRPr>
          </a:p>
        </p:txBody>
      </p:sp>
      <p:pic>
        <p:nvPicPr>
          <p:cNvPr id="158" name="Google Shape;15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4075" y="2032825"/>
            <a:ext cx="3543775" cy="2683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819150" y="8456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5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Немој да шаљеш поруке, фотографије, видео клипове и остале садржаје непознатим особама</a:t>
            </a:r>
            <a:r>
              <a:rPr lang="sr" sz="2900"/>
              <a:t>.</a:t>
            </a:r>
            <a:endParaRPr/>
          </a:p>
        </p:txBody>
      </p:sp>
      <p:pic>
        <p:nvPicPr>
          <p:cNvPr id="165" name="Google Shape;16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1850" y="2136775"/>
            <a:ext cx="3620314" cy="276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819150" y="8456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6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3000">
                <a:solidFill>
                  <a:srgbClr val="E06666"/>
                </a:solidFill>
              </a:rPr>
              <a:t>Никада не иди на састанак са особом коју упознаш на интернету, а да то не знају твоји родитељи.</a:t>
            </a:r>
            <a:endParaRPr sz="300">
              <a:solidFill>
                <a:srgbClr val="E06666"/>
              </a:solidFill>
            </a:endParaRPr>
          </a:p>
        </p:txBody>
      </p:sp>
      <p:pic>
        <p:nvPicPr>
          <p:cNvPr id="172" name="Google Shape;17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5475" y="2418500"/>
            <a:ext cx="3226100" cy="224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0"/>
          <p:cNvSpPr txBox="1"/>
          <p:nvPr>
            <p:ph idx="1" type="body"/>
          </p:nvPr>
        </p:nvSpPr>
        <p:spPr>
          <a:xfrm>
            <a:off x="882250" y="90735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7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Не ругај се, не исмевај своје другаре и не пиши коментаре када осећаш љутњу и бес.</a:t>
            </a:r>
            <a:endParaRPr>
              <a:solidFill>
                <a:srgbClr val="E06666"/>
              </a:solidFill>
            </a:endParaRPr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2250" y="2440238"/>
            <a:ext cx="2247900" cy="223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1"/>
          <p:cNvSpPr txBox="1"/>
          <p:nvPr>
            <p:ph idx="1" type="body"/>
          </p:nvPr>
        </p:nvSpPr>
        <p:spPr>
          <a:xfrm>
            <a:off x="819150" y="5602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sr" sz="4000">
                <a:solidFill>
                  <a:srgbClr val="E06666"/>
                </a:solidFill>
              </a:rPr>
              <a:t>8</a:t>
            </a:r>
            <a:r>
              <a:rPr lang="sr" sz="4000">
                <a:solidFill>
                  <a:srgbClr val="E06666"/>
                </a:solidFill>
              </a:rPr>
              <a:t>. </a:t>
            </a:r>
            <a:r>
              <a:rPr lang="sr" sz="2900">
                <a:solidFill>
                  <a:srgbClr val="E06666"/>
                </a:solidFill>
              </a:rPr>
              <a:t>Употребљавај антивирус програм, не отварај линкове из непознатих мејл адреса и научи како да блокираш непримерене рекламе.</a:t>
            </a:r>
            <a:endParaRPr>
              <a:solidFill>
                <a:srgbClr val="E06666"/>
              </a:solidFill>
            </a:endParaRPr>
          </a:p>
        </p:txBody>
      </p:sp>
      <p:pic>
        <p:nvPicPr>
          <p:cNvPr id="186" name="Google Shape;18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3775" y="2479100"/>
            <a:ext cx="2205825" cy="219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