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embeddedFontLst>
    <p:embeddedFont>
      <p:font typeface="Libre Franklin" pitchFamily="2" charset="0"/>
      <p:regular r:id="rId60"/>
      <p:bold r:id="rId61"/>
      <p:italic r:id="rId62"/>
      <p:boldItalic r:id="rId63"/>
    </p:embeddedFont>
    <p:embeddedFont>
      <p:font typeface="Libre Franklin Medium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iM7vsFNzhZrz18lQc+ESx+adhT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70E0AD-BADE-4C38-A641-CFE2E005C5F3}">
  <a:tblStyle styleId="{1D70E0AD-BADE-4C38-A641-CFE2E005C5F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8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3495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7" name="Google Shape;31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0" name="Google Shape;3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7" name="Google Shape;34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9" name="Google Shape;3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87ca95526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87ca95526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87ca95526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87ca95526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g387ca95526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g387ca95526f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7ca95526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387ca95526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387ca95526f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7ca95526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387ca95526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g387ca95526f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87ca95526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g387ca95526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6" name="Google Shape;456;g387ca95526f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87ca95526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387ca95526f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4" name="Google Shape;464;g387ca95526f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87ca95526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g387ca95526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g387ca95526f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19;p52"/>
          <p:cNvCxnSpPr/>
          <p:nvPr/>
        </p:nvCxnSpPr>
        <p:spPr>
          <a:xfrm>
            <a:off x="514350" y="5349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52"/>
          <p:cNvSpPr txBox="1"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None/>
              <a:defRPr sz="2400">
                <a:solidFill>
                  <a:srgbClr val="44332A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2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2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8952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 txBox="1">
            <a:spLocks noGrp="1"/>
          </p:cNvSpPr>
          <p:nvPr>
            <p:ph type="body" idx="1"/>
          </p:nvPr>
        </p:nvSpPr>
        <p:spPr>
          <a:xfrm rot="5400000">
            <a:off x="2385219" y="-526257"/>
            <a:ext cx="4525963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1pPr>
            <a:lvl2pPr marL="914400" lvl="1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4pPr>
            <a:lvl5pPr marL="2286000" lvl="4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82" name="Google Shape;82;p6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2"/>
          <p:cNvSpPr txBox="1">
            <a:spLocks noGrp="1"/>
          </p:cNvSpPr>
          <p:nvPr>
            <p:ph type="title"/>
          </p:nvPr>
        </p:nvSpPr>
        <p:spPr>
          <a:xfrm rot="5400000">
            <a:off x="4846638" y="2560639"/>
            <a:ext cx="58515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2"/>
          <p:cNvSpPr txBox="1">
            <a:spLocks noGrp="1"/>
          </p:cNvSpPr>
          <p:nvPr>
            <p:ph type="body" idx="1"/>
          </p:nvPr>
        </p:nvSpPr>
        <p:spPr>
          <a:xfrm rot="5400000">
            <a:off x="655638" y="350838"/>
            <a:ext cx="5851525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1pPr>
            <a:lvl2pPr marL="914400" lvl="1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4pPr>
            <a:lvl5pPr marL="2286000" lvl="4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88" name="Google Shape;88;p62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2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2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3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body" idx="1"/>
          </p:nvPr>
        </p:nvSpPr>
        <p:spPr>
          <a:xfrm>
            <a:off x="304800" y="1600200"/>
            <a:ext cx="4191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Char char="?"/>
              <a:defRPr sz="2800"/>
            </a:lvl1pPr>
            <a:lvl2pPr marL="914400" lvl="1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?"/>
              <a:defRPr sz="24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 sz="2000"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 sz="1800"/>
            </a:lvl4pPr>
            <a:lvl5pPr marL="2286000" lvl="4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 sz="18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3434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306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Char char="?"/>
              <a:defRPr sz="2800"/>
            </a:lvl1pPr>
            <a:lvl2pPr marL="914400" lvl="1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?"/>
              <a:defRPr sz="2400"/>
            </a:lvl2pPr>
            <a:lvl3pPr marL="1371600" lvl="2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 sz="2000"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 sz="1800"/>
            </a:lvl4pPr>
            <a:lvl5pPr marL="2286000" lvl="4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 sz="18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29" name="Google Shape;29;p53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3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3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4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4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4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1pPr>
            <a:lvl2pPr marL="914400" lvl="1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3pPr>
            <a:lvl4pPr marL="1828800" lvl="3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/>
            </a:lvl4pPr>
            <a:lvl5pPr marL="2286000" lvl="4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ft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sldNum" idx="12"/>
          </p:nvPr>
        </p:nvSpPr>
        <p:spPr>
          <a:xfrm>
            <a:off x="8229600" y="6473952"/>
            <a:ext cx="758952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6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0" cap="none">
                <a:solidFill>
                  <a:srgbClr val="AF762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60"/>
              <a:buNone/>
              <a:defRPr sz="1600" b="1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?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 sz="200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 sz="1800"/>
            </a:lvl3pPr>
            <a:lvl4pPr marL="1828800" lvl="3" indent="-2997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Char char="?"/>
              <a:defRPr sz="1600"/>
            </a:lvl4pPr>
            <a:lvl5pPr marL="2286000" lvl="4" indent="-2895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60"/>
              <a:buChar char="?"/>
              <a:defRPr sz="16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28853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?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 sz="200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?"/>
              <a:defRPr sz="1800"/>
            </a:lvl3pPr>
            <a:lvl4pPr marL="1828800" lvl="3" indent="-29971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Char char="?"/>
              <a:defRPr sz="1600"/>
            </a:lvl4pPr>
            <a:lvl5pPr marL="2286000" lvl="4" indent="-28956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960"/>
              <a:buChar char="?"/>
              <a:defRPr sz="16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  <p:cxnSp>
        <p:nvCxnSpPr>
          <p:cNvPr id="51" name="Google Shape;51;p56"/>
          <p:cNvCxnSpPr/>
          <p:nvPr/>
        </p:nvCxnSpPr>
        <p:spPr>
          <a:xfrm>
            <a:off x="514350" y="6019800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7"/>
          <p:cNvSpPr txBox="1"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7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7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7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Google Shape;58;p58"/>
          <p:cNvCxnSpPr/>
          <p:nvPr/>
        </p:nvCxnSpPr>
        <p:spPr>
          <a:xfrm>
            <a:off x="514350" y="3444902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58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DCD0B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8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  <p:sp>
        <p:nvSpPr>
          <p:cNvPr id="63" name="Google Shape;63;p58"/>
          <p:cNvSpPr txBox="1"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Libre Franklin Medium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59"/>
          <p:cNvCxnSpPr/>
          <p:nvPr/>
        </p:nvCxnSpPr>
        <p:spPr>
          <a:xfrm>
            <a:off x="514350" y="5849117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59"/>
          <p:cNvSpPr txBox="1"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 Medium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9"/>
          <p:cNvSpPr txBox="1">
            <a:spLocks noGrp="1"/>
          </p:cNvSpPr>
          <p:nvPr>
            <p:ph type="body" idx="1"/>
          </p:nvPr>
        </p:nvSpPr>
        <p:spPr>
          <a:xfrm>
            <a:off x="457200" y="609600"/>
            <a:ext cx="3008313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3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68" name="Google Shape;68;p59"/>
          <p:cNvSpPr txBox="1">
            <a:spLocks noGrp="1"/>
          </p:cNvSpPr>
          <p:nvPr>
            <p:ph type="body" idx="2"/>
          </p:nvPr>
        </p:nvSpPr>
        <p:spPr>
          <a:xfrm>
            <a:off x="3575050" y="609600"/>
            <a:ext cx="534035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Char char="?"/>
              <a:defRPr sz="3200"/>
            </a:lvl1pPr>
            <a:lvl2pPr marL="914400" lvl="1" indent="-35306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60"/>
              <a:buChar char="?"/>
              <a:defRPr sz="2800"/>
            </a:lvl2pPr>
            <a:lvl3pPr marL="1371600" lvl="2" indent="-33528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80"/>
              <a:buChar char="?"/>
              <a:defRPr sz="24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?"/>
              <a:defRPr sz="2000"/>
            </a:lvl4pPr>
            <a:lvl5pPr marL="228600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?"/>
              <a:defRPr sz="20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  <p:sp>
        <p:nvSpPr>
          <p:cNvPr id="69" name="Google Shape;69;p59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0"/>
          <p:cNvSpPr>
            <a:spLocks noGrp="1"/>
          </p:cNvSpPr>
          <p:nvPr>
            <p:ph type="pic" idx="2"/>
          </p:nvPr>
        </p:nvSpPr>
        <p:spPr>
          <a:xfrm>
            <a:off x="3505200" y="616634"/>
            <a:ext cx="5029200" cy="36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reflection stA="49000" endA="500" endPos="10000" dist="900" dir="5400000" sy="-90000" algn="bl" rotWithShape="0"/>
          </a:effectLst>
        </p:spPr>
      </p:sp>
      <p:sp>
        <p:nvSpPr>
          <p:cNvPr id="74" name="Google Shape;74;p60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 Medium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0"/>
          <p:cNvSpPr txBox="1">
            <a:spLocks noGrp="1"/>
          </p:cNvSpPr>
          <p:nvPr>
            <p:ph type="body" idx="1"/>
          </p:nvPr>
        </p:nvSpPr>
        <p:spPr>
          <a:xfrm>
            <a:off x="381000" y="5533218"/>
            <a:ext cx="5867400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marL="914400" lvl="1" indent="-28194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Char char="?"/>
              <a:defRPr sz="1200"/>
            </a:lvl2pPr>
            <a:lvl3pPr marL="1371600" lvl="2" indent="-27305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00"/>
              <a:buChar char="?"/>
              <a:defRPr sz="1000"/>
            </a:lvl3pPr>
            <a:lvl4pPr marL="1828800" lvl="3" indent="-268605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30"/>
              <a:buChar char="?"/>
              <a:defRPr sz="900"/>
            </a:lvl4pPr>
            <a:lvl5pPr marL="2286000" lvl="4" indent="-262889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540"/>
              <a:buChar char="?"/>
              <a:defRPr sz="900"/>
            </a:lvl5pPr>
            <a:lvl6pPr marL="2743200" lvl="5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6pPr>
            <a:lvl7pPr marL="3200400" lvl="6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?"/>
              <a:defRPr/>
            </a:lvl7pPr>
            <a:lvl8pPr marL="3657600" lvl="7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◆"/>
              <a:defRPr/>
            </a:lvl8pPr>
            <a:lvl9pPr marL="4114800" lvl="8" indent="-29717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080"/>
              <a:buChar char="◼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5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🞭"/>
              <a:defRPr sz="3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306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60"/>
              <a:buFont typeface="Noto Sans Symbols"/>
              <a:buChar char="🞤"/>
              <a:defRPr sz="2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🞫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🞲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🞩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Noto Sans Symbols"/>
              <a:buChar char="🞤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🞲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◆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28194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840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D28E2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  <a:defRPr sz="3600" b="0" i="0" u="none" strike="noStrike" cap="non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" name="Google Shape;16;p51"/>
          <p:cNvCxnSpPr/>
          <p:nvPr/>
        </p:nvCxnSpPr>
        <p:spPr>
          <a:xfrm>
            <a:off x="514350" y="1050898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17;p51"/>
          <p:cNvCxnSpPr/>
          <p:nvPr/>
        </p:nvCxnSpPr>
        <p:spPr>
          <a:xfrm>
            <a:off x="514350" y="1057986"/>
            <a:ext cx="8629650" cy="238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Školica sveznalic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142852"/>
            <a:ext cx="1071570" cy="129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DSCN169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919" y="1096472"/>
            <a:ext cx="7376513" cy="5406820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99" name="Google Shape;99;p1"/>
          <p:cNvSpPr txBox="1"/>
          <p:nvPr/>
        </p:nvSpPr>
        <p:spPr>
          <a:xfrm>
            <a:off x="1858081" y="142852"/>
            <a:ext cx="587845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00B05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ОСНОВНА ШКОЛА </a:t>
            </a:r>
            <a:r>
              <a:rPr lang="sr-Cyrl-RS" sz="1800" b="0" i="0" u="none" strike="noStrike" cap="none" dirty="0">
                <a:solidFill>
                  <a:srgbClr val="00B05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,,</a:t>
            </a:r>
            <a:r>
              <a:rPr sz="1800" b="0" i="0" u="none" strike="noStrike" cap="none" dirty="0">
                <a:solidFill>
                  <a:srgbClr val="00B05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СЛОБОДАН ПЕНЕЗИЋ КРЦУН”</a:t>
            </a:r>
          </a:p>
        </p:txBody>
      </p:sp>
      <p:sp>
        <p:nvSpPr>
          <p:cNvPr id="100" name="Google Shape;100;p1"/>
          <p:cNvSpPr txBox="1"/>
          <p:nvPr/>
        </p:nvSpPr>
        <p:spPr>
          <a:xfrm>
            <a:off x="3927967" y="418451"/>
            <a:ext cx="151641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00B05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ЈУНКОВАЦ</a:t>
            </a:r>
          </a:p>
        </p:txBody>
      </p:sp>
      <p:pic>
        <p:nvPicPr>
          <p:cNvPr id="101" name="Google Shape;101;p1" descr="Školica sveznalica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3900" y="5643578"/>
            <a:ext cx="857288" cy="1035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Libre Franklin Medium"/>
              <a:buNone/>
            </a:pPr>
            <a:r>
              <a:rPr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ПОМОЋНИ РАДНИЦИ</a:t>
            </a:r>
            <a:endParaRPr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1" name="Google Shape;171;p10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Милорад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Николић-домар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Тања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Гајић-радник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одржавању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Милојка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Симић-радник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одржаваљу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Рајна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Старчевић-радник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одржавању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Марија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Дишић-радник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одржавању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Ђорђевић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одржавању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Маринковић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радник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одржавању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хигијене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Слободан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Ранковић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ложач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11328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ct val="70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3600"/>
              <a:buFont typeface="Libre Franklin Medium"/>
              <a:buNone/>
            </a:pPr>
            <a:r>
              <a:rPr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</a:t>
            </a: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</a:pPr>
            <a:r>
              <a:rPr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ИМА 20</a:t>
            </a:r>
            <a:r>
              <a:rPr lang="sr-Cyrl-RS"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8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УЧЕНИКА</a:t>
            </a:r>
          </a:p>
        </p:txBody>
      </p:sp>
      <p:pic>
        <p:nvPicPr>
          <p:cNvPr id="178" name="Google Shape;178;p11" descr="nacrtani-1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480650">
            <a:off x="907209" y="4010573"/>
            <a:ext cx="1757359" cy="2028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1" descr="1jwzgj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70878">
            <a:off x="5693457" y="4339504"/>
            <a:ext cx="2547934" cy="1758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 descr="&amp;Rcy;&amp;iecy;&amp;zcy;&amp;ucy;&amp;lcy;&amp;tcy;&amp;acy;&amp;tcy; &amp;scy;&amp;lcy;&amp;icy;&amp;kcy;&amp;acy; &amp;zcy;&amp;acy; jato vrabac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81" name="Google Shape;181;p11" descr="http://3.bp.blogspot.com/-SUN-426w2aA/VPBIbkAPwbI/AAAAAAAABf4/q1Vz-DtTOPw/s1600/curica%2Bvrapci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1868" y="3929066"/>
            <a:ext cx="1643074" cy="12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 descr="&amp;Rcy;&amp;iecy;&amp;zcy;&amp;ucy;&amp;lcy;&amp;tcy;&amp;acy;&amp;tcy; &amp;scy;&amp;lcy;&amp;icy;&amp;kcy;&amp;acy; &amp;zcy;&amp;acy; svita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720" y="285728"/>
            <a:ext cx="1357322" cy="86156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285720" y="1187837"/>
            <a:ext cx="19536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Свитаца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рој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pic>
        <p:nvPicPr>
          <p:cNvPr id="184" name="Google Shape;184;p11" descr="http://www.smederevo.org.rs/cms/mestoZaUploadFajlove/03-23-2012-0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6644" y="214291"/>
            <a:ext cx="1381108" cy="100013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/>
          <p:nvPr/>
        </p:nvSpPr>
        <p:spPr>
          <a:xfrm>
            <a:off x="7276561" y="1240136"/>
            <a:ext cx="166938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Хор</a:t>
            </a:r>
            <a:r>
              <a: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цврчака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3501453" y="5303838"/>
            <a:ext cx="17839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Јато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врабаца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FF"/>
              </a:buClr>
              <a:buSzPts val="3600"/>
              <a:buFont typeface="Libre Franklin Medium"/>
              <a:buNone/>
            </a:pPr>
            <a:r>
              <a:rPr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ИСТОРИЈАТ ШКОЛЕ</a:t>
            </a:r>
          </a:p>
        </p:txBody>
      </p:sp>
      <p:sp>
        <p:nvSpPr>
          <p:cNvPr id="192" name="Google Shape;192;p12"/>
          <p:cNvSpPr txBox="1">
            <a:spLocks noGrp="1"/>
          </p:cNvSpPr>
          <p:nvPr>
            <p:ph type="body" idx="1"/>
          </p:nvPr>
        </p:nvSpPr>
        <p:spPr>
          <a:xfrm>
            <a:off x="149291" y="1619477"/>
            <a:ext cx="86867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ЈЕ ОСНОВАНА 1875. ГОДИНЕ, У ВРЕМЕ КАДА ЈЕ БОРБА ЗА ЈЕЗИК БИЛА У ЗАВРШНОЈ ФАЗИ, А ВУК, ИАКО У ЦАРСТВУ ЈЕДНАКОСТИ, ВЕЋ ВИШЕ ОД ДЕЦЕНИЈЕ ПОКУШАВА ДА ПОРУЧИ: </a:t>
            </a:r>
            <a:r>
              <a:rPr lang="sr-Cyrl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ЈЕ ОКО”. УМРО ЈЕ СА ЖЕЉОМ ДА СРБИ ШТО ПРЕ ПОЧНУ ДА ЧИТАЈУ И ПИШУ СВОЈИМ ПИСМОМ, НА НАРОДНОМ ЈЕЗИКУ, А МИ СМО  ДЕСЕТ ГОДИНА КАСНИЈЕ  ИМАЛИ ГЕНЕРАЦИЈУ КОЈА ЈЕ ЗНАЛА ДА ЧИТА И ПИШЕ. ХВАЛА ТИ, ВУЧЕ, ШТО НАШИ ЈАГАЊЦИ ПОСТАЈУ ПРЕДВОДНИЦИ ДИВНОМ СТАДУ САТКАНОМ ОД ЗНАЊА И ЗЕЗАЊА.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600"/>
              <a:buFont typeface="Libre Franklin Medium"/>
              <a:buNone/>
            </a:pPr>
            <a:r>
              <a:rPr lang="sr-Cyrl-R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ОТАЏБИНА” И ШКОЛА </a:t>
            </a:r>
          </a:p>
        </p:txBody>
      </p:sp>
      <p:pic>
        <p:nvPicPr>
          <p:cNvPr id="198" name="Google Shape;198;p13" descr="davini-tx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-1909320">
            <a:off x="392316" y="1777720"/>
            <a:ext cx="296227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 descr="WP_20150907_13_45_33_Pr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636" y="1714488"/>
            <a:ext cx="2528111" cy="4500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 descr="WP_20150907_13_50_16_Pr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110203">
            <a:off x="3319517" y="2449259"/>
            <a:ext cx="2500298" cy="140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 descr="WP_20150907_13_48_54_Pro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348" y="4572008"/>
            <a:ext cx="3643306" cy="204654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3"/>
          <p:cNvSpPr txBox="1"/>
          <p:nvPr/>
        </p:nvSpPr>
        <p:spPr>
          <a:xfrm>
            <a:off x="1000099" y="1142984"/>
            <a:ext cx="8100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имају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3786182" y="1643050"/>
            <a:ext cx="92577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нешто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6643702" y="1214422"/>
            <a:ext cx="150019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заједничко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1643010" y="4226480"/>
            <a:ext cx="9540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БРИГУ</a:t>
            </a:r>
          </a:p>
        </p:txBody>
      </p:sp>
      <p:sp>
        <p:nvSpPr>
          <p:cNvPr id="206" name="Google Shape;206;p13"/>
          <p:cNvSpPr txBox="1"/>
          <p:nvPr/>
        </p:nvSpPr>
        <p:spPr>
          <a:xfrm>
            <a:off x="4929189" y="4500570"/>
            <a:ext cx="5392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0070C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ЗА</a:t>
            </a:r>
          </a:p>
        </p:txBody>
      </p:sp>
      <p:sp>
        <p:nvSpPr>
          <p:cNvPr id="207" name="Google Shape;207;p13"/>
          <p:cNvSpPr txBox="1"/>
          <p:nvPr/>
        </p:nvSpPr>
        <p:spPr>
          <a:xfrm>
            <a:off x="6464429" y="6345857"/>
            <a:ext cx="18865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ПОТОМСТВО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 txBox="1">
            <a:spLocks noGrp="1"/>
          </p:cNvSpPr>
          <p:nvPr>
            <p:ph type="title"/>
          </p:nvPr>
        </p:nvSpPr>
        <p:spPr>
          <a:xfrm>
            <a:off x="304800" y="223842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ct val="100000"/>
              <a:buFont typeface="Libre Franklin Medium"/>
              <a:buNone/>
            </a:pPr>
            <a:r>
              <a:rPr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НАЈДРАЖИ СПОРТ ЈЕ ТРЧАЊЕ КРОЗ ВРЕМЕ</a:t>
            </a:r>
          </a:p>
        </p:txBody>
      </p:sp>
      <p:pic>
        <p:nvPicPr>
          <p:cNvPr id="213" name="Google Shape;213;p14" descr="WP_20150907_13_48_54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9598" y="1554163"/>
            <a:ext cx="3846324" cy="2160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 descr="20150907_14103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562" y="3857628"/>
            <a:ext cx="3929050" cy="235743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4"/>
          <p:cNvSpPr txBox="1"/>
          <p:nvPr/>
        </p:nvSpPr>
        <p:spPr>
          <a:xfrm>
            <a:off x="5572132" y="2214554"/>
            <a:ext cx="286091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7030A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СТАРА ШКОЛА У ЈУНКОВЦУ</a:t>
            </a:r>
          </a:p>
        </p:txBody>
      </p:sp>
      <p:sp>
        <p:nvSpPr>
          <p:cNvPr id="216" name="Google Shape;216;p14"/>
          <p:cNvSpPr txBox="1"/>
          <p:nvPr/>
        </p:nvSpPr>
        <p:spPr>
          <a:xfrm>
            <a:off x="1043256" y="4657547"/>
            <a:ext cx="283552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rgbClr val="7030A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ШКОЛА</a:t>
            </a:r>
            <a:r>
              <a:rPr sz="1800" b="0" i="0" u="none" strike="noStrike" cap="none" dirty="0">
                <a:solidFill>
                  <a:srgbClr val="7030A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У МИРОСАЉЦИМА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t>  </a:t>
            </a:r>
          </a:p>
        </p:txBody>
      </p:sp>
      <p:pic>
        <p:nvPicPr>
          <p:cNvPr id="222" name="Google Shape;222;p15" descr="WP_20150907_13_47_04_Pr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909822"/>
            <a:ext cx="4379129" cy="245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 descr="http://www.digitalnaskola.rs/slike/07010273-1-50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4724" y="3501008"/>
            <a:ext cx="4738309" cy="314837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5"/>
          <p:cNvSpPr txBox="1"/>
          <p:nvPr/>
        </p:nvSpPr>
        <p:spPr>
          <a:xfrm>
            <a:off x="458510" y="4276427"/>
            <a:ext cx="3786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Нова</a:t>
            </a:r>
            <a:r>
              <a:rPr sz="1800" b="0" i="0" u="none" strike="noStrike" cap="none" dirty="0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школа</a:t>
            </a:r>
            <a:r>
              <a:rPr sz="1800" b="0" i="0" u="none" strike="noStrike" cap="none" dirty="0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</a:t>
            </a:r>
            <a:r>
              <a:rPr sz="1800" b="0" i="0" u="none" strike="noStrike" cap="none" dirty="0" err="1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кабинет</a:t>
            </a:r>
            <a:r>
              <a:rPr sz="1800" b="0" i="0" u="none" strike="noStrike" cap="none" dirty="0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за</a:t>
            </a:r>
            <a:r>
              <a:rPr sz="1800" b="0" i="0" u="none" strike="noStrike" cap="none" dirty="0">
                <a:solidFill>
                  <a:srgbClr val="00206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информатику</a:t>
            </a:r>
            <a:endParaRPr sz="1800" b="0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sp>
        <p:nvSpPr>
          <p:cNvPr id="226" name="Google Shape;226;p15"/>
          <p:cNvSpPr txBox="1"/>
          <p:nvPr/>
        </p:nvSpPr>
        <p:spPr>
          <a:xfrm>
            <a:off x="5597752" y="1844267"/>
            <a:ext cx="302433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Учионица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у </a:t>
            </a: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старој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школи</a:t>
            </a:r>
            <a:endParaRPr sz="1800" b="0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endParaRPr/>
          </a:p>
        </p:txBody>
      </p:sp>
      <p:sp>
        <p:nvSpPr>
          <p:cNvPr id="232" name="Google Shape;232;p16"/>
          <p:cNvSpPr txBox="1"/>
          <p:nvPr/>
        </p:nvSpPr>
        <p:spPr>
          <a:xfrm>
            <a:off x="1000100" y="500042"/>
            <a:ext cx="25691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Стара школа - учионица</a:t>
            </a:r>
          </a:p>
        </p:txBody>
      </p:sp>
      <p:sp>
        <p:nvSpPr>
          <p:cNvPr id="233" name="Google Shape;233;p16"/>
          <p:cNvSpPr txBox="1"/>
          <p:nvPr/>
        </p:nvSpPr>
        <p:spPr>
          <a:xfrm>
            <a:off x="4786314" y="1857364"/>
            <a:ext cx="37862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нова школа – кабинет за информатику</a:t>
            </a:r>
          </a:p>
        </p:txBody>
      </p:sp>
      <p:sp>
        <p:nvSpPr>
          <p:cNvPr id="234" name="Google Shape;234;p16"/>
          <p:cNvSpPr txBox="1"/>
          <p:nvPr/>
        </p:nvSpPr>
        <p:spPr>
          <a:xfrm rot="1897700">
            <a:off x="6135570" y="5557901"/>
            <a:ext cx="1412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бициклијада</a:t>
            </a:r>
          </a:p>
        </p:txBody>
      </p:sp>
      <p:pic>
        <p:nvPicPr>
          <p:cNvPr id="235" name="Google Shape;235;p16" descr="https://slobodanpenezickrcun.edu.rs/wp-content/uploads/2023/10/IMG-ebeaaa4cf712e2b7f102a6bafe39d8ed-V-1024x4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945" y="274340"/>
            <a:ext cx="8766655" cy="630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НЕКАД БИЛО САД СЕ ПРИПОВЕДА</a:t>
            </a:r>
          </a:p>
        </p:txBody>
      </p:sp>
      <p:pic>
        <p:nvPicPr>
          <p:cNvPr id="241" name="Google Shape;241;p17" descr="DSC_078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546713"/>
            <a:ext cx="8382027" cy="47148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7"/>
          <p:cNvSpPr txBox="1"/>
          <p:nvPr/>
        </p:nvSpPr>
        <p:spPr>
          <a:xfrm>
            <a:off x="1995443" y="205887"/>
            <a:ext cx="545480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НАДА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МАРКОВИЋ</a:t>
            </a:r>
            <a:r>
              <a: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</a:t>
            </a:r>
            <a:r>
              <a:rPr lang="sr-Cyrl-RS"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1</a:t>
            </a:r>
            <a:r>
              <a: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940. ГОДИНА ПРВИ РАЗРЕД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1951.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8" name="Google Shape;248;p18" descr="DSC_077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2766" y="1052736"/>
            <a:ext cx="8832982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"/>
          <p:cNvSpPr txBox="1">
            <a:spLocks noGrp="1"/>
          </p:cNvSpPr>
          <p:nvPr>
            <p:ph type="title"/>
          </p:nvPr>
        </p:nvSpPr>
        <p:spPr>
          <a:xfrm>
            <a:off x="323528" y="385483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1963. ГОДИНА, МАРКОВИЋ РАДЕ, 1. РАЗРЕД</a:t>
            </a:r>
          </a:p>
        </p:txBody>
      </p:sp>
      <p:pic>
        <p:nvPicPr>
          <p:cNvPr id="254" name="Google Shape;254;p19" descr="DSC_078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3528" y="1124744"/>
            <a:ext cx="8576953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 rot="-1189901">
            <a:off x="589381" y="1626140"/>
            <a:ext cx="8229600" cy="1965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ДЕФИНИШИ ЦИЉ КАКО БИ КРЕНУО ПРАВИМ ПУТЕМ</a:t>
            </a:r>
          </a:p>
        </p:txBody>
      </p:sp>
      <p:pic>
        <p:nvPicPr>
          <p:cNvPr id="107" name="Google Shape;107;p2" descr="cestitk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253906">
            <a:off x="605587" y="379219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diplom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84480">
            <a:off x="3565612" y="3566149"/>
            <a:ext cx="3956506" cy="2459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>
            <a:spLocks noGrp="1"/>
          </p:cNvSpPr>
          <p:nvPr>
            <p:ph type="title"/>
          </p:nvPr>
        </p:nvSpPr>
        <p:spPr>
          <a:xfrm>
            <a:off x="321294" y="385482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СКАМИЈЕ, 1964.ГОДИНА, Т.М.</a:t>
            </a:r>
          </a:p>
        </p:txBody>
      </p:sp>
      <p:pic>
        <p:nvPicPr>
          <p:cNvPr id="260" name="Google Shape;260;p20" descr="DSC_078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303506"/>
            <a:ext cx="8643194" cy="486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" name="Google Shape;266;p21" descr="DSC_077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5122" y="1554163"/>
            <a:ext cx="804615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2"/>
          <p:cNvSpPr txBox="1">
            <a:spLocks noGrp="1"/>
          </p:cNvSpPr>
          <p:nvPr>
            <p:ph type="title"/>
          </p:nvPr>
        </p:nvSpPr>
        <p:spPr>
          <a:xfrm>
            <a:off x="301752" y="167951"/>
            <a:ext cx="8842248" cy="886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ГОДИНА, 3. РАЗРЕД</a:t>
            </a:r>
            <a:b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МИЦА,ЦИЦА И ДИКА</a:t>
            </a:r>
          </a:p>
        </p:txBody>
      </p:sp>
      <p:pic>
        <p:nvPicPr>
          <p:cNvPr id="272" name="Google Shape;272;p22" descr="DSC_079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4558" y="1296750"/>
            <a:ext cx="3178291" cy="5281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1967.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година,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РАДЕ МАРКОВИЋ</a:t>
            </a:r>
          </a:p>
        </p:txBody>
      </p:sp>
      <p:pic>
        <p:nvPicPr>
          <p:cNvPr id="278" name="Google Shape;278;p23" descr="DSC_0777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268760"/>
            <a:ext cx="8814240" cy="4958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4" name="Google Shape;284;p24" descr="DSC_078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5122" y="1554163"/>
            <a:ext cx="804615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0" name="Google Shape;290;p25" descr="DSC_0785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5122" y="1554163"/>
            <a:ext cx="804615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1968.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" name="Google Shape;296;p26" descr="DSC_077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7440" y="1331267"/>
            <a:ext cx="8018844" cy="4509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1969.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2" name="Google Shape;302;p27" descr="DSC_0794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5924" y="1624678"/>
            <a:ext cx="7752152" cy="435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1971.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година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" name="Google Shape;308;p28" descr="DSC_078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5122" y="1554163"/>
            <a:ext cx="804615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-53788" y="358775"/>
            <a:ext cx="9251576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Libre Franklin Medium"/>
              <a:buNone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 САМ ШТО СИ ТИ, БИЋЕШ ШТО САМ ЈА”</a:t>
            </a:r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Font typeface="Arial" panose="020B0604020202020204" pitchFamily="34" charset="0"/>
              <a:buChar char="•"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временима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размишља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Враћају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првим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јутарњим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сунцем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нестају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последњим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школским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звоном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Arial" panose="020B0604020202020204" pitchFamily="34" charset="0"/>
              <a:buChar char="•"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Брзо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растемо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старимо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пролази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успомене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остају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Оне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одувек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памтили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када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добијали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јединицу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знали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смо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1187624" y="2432575"/>
            <a:ext cx="633670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ibre Franklin"/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bre Franklin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804774" y="1768310"/>
            <a:ext cx="7358114" cy="35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 panose="020B0604020202020204" pitchFamily="34" charset="0"/>
              <a:buChar char="•"/>
            </a:pPr>
            <a:r>
              <a:rPr sz="2400" b="0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СТО ПЕДЕСЕТА ГЕНЕРАЦИЈА ПЕВА ХИМНУ ДЕТИЊСТВУ, ШКОЛИ И МЛАДОСТИ КОЈА ТРАЈЕ. СВАКА ЈЕ ДОДАЛА ПО ЈЕДНУ РЕЧ, ТАКО ДА ДАНАС ИМАМО СОНЕТНИ ВЕНАЦ ЖЕЉА И МОГУЋНОСТИ, ИСПИСАН ЗЛАТНИМ ПЕРОМ ВРЕМЕНА КОЈЕ ПОМИЊЕМО. УЧИМО ОД ОНИХ КОЈИ СУ ИСКУСТВОМ ИСПИСАЛИ СВОЈЕ ЖИВОТНЕ КЊИГЕ. ПОСЛУШАЈМО ИХ, КАКО БИ НАС НЕКО ЧУО У НЕКОМ ВРЕМЕНУ КОЈЕ ДОЛАЗИ.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Arial" panose="020B0604020202020204" pitchFamily="34" charset="0"/>
              <a:buChar char="•"/>
            </a:pPr>
            <a:r>
              <a:rPr sz="2400" b="0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ОД КОЛЕКТИВА 2025. ГОДИНЕ</a:t>
            </a:r>
            <a:r>
              <a:rPr sz="2400" b="0" i="0" u="none" strike="noStrike" cap="none" dirty="0">
                <a:solidFill>
                  <a:srgbClr val="00FF00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.</a:t>
            </a:r>
            <a:r>
              <a:rPr sz="2400" b="0" i="0" u="none" strike="noStrike" cap="none" dirty="0">
                <a:solidFill>
                  <a:schemeClr val="lt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274320" marR="0" lvl="0" indent="-1676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0" i="0" u="none" strike="noStrike" cap="none" dirty="0">
              <a:solidFill>
                <a:srgbClr val="7030A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74320" marR="0" lvl="0" indent="-2743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57200" y="760324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Libre Franklin Medium"/>
              <a:buNone/>
            </a:pPr>
            <a:r>
              <a:rPr sz="4800" b="0" i="0" u="none" strike="noStrike" cap="small" dirty="0">
                <a:solidFill>
                  <a:srgbClr val="0070C0"/>
                </a:solidFill>
                <a:latin typeface="Times New Roman" panose="02020603050405020304" pitchFamily="18" charset="0"/>
                <a:ea typeface="Libre Franklin Medium"/>
                <a:cs typeface="Times New Roman" panose="02020603050405020304" pitchFamily="18" charset="0"/>
                <a:sym typeface="Libre Franklin Medium"/>
              </a:rPr>
              <a:t>150 </a:t>
            </a:r>
            <a:r>
              <a:rPr sz="4800" b="0" i="0" u="none" strike="noStrike" cap="small" dirty="0" err="1">
                <a:solidFill>
                  <a:srgbClr val="0070C0"/>
                </a:solidFill>
                <a:latin typeface="Times New Roman" panose="02020603050405020304" pitchFamily="18" charset="0"/>
                <a:ea typeface="Libre Franklin Medium"/>
                <a:cs typeface="Times New Roman" panose="02020603050405020304" pitchFamily="18" charset="0"/>
                <a:sym typeface="Libre Franklin Medium"/>
              </a:rPr>
              <a:t>годин</a:t>
            </a:r>
            <a:r>
              <a:rPr lang="sr-Cyrl-RS" sz="4800" b="0" i="0" u="none" strike="noStrike" cap="small" dirty="0">
                <a:solidFill>
                  <a:srgbClr val="0070C0"/>
                </a:solidFill>
                <a:latin typeface="Times New Roman" panose="02020603050405020304" pitchFamily="18" charset="0"/>
                <a:ea typeface="Libre Franklin Medium"/>
                <a:cs typeface="Times New Roman" panose="02020603050405020304" pitchFamily="18" charset="0"/>
                <a:sym typeface="Libre Franklin Medium"/>
              </a:rPr>
              <a:t>а</a:t>
            </a:r>
            <a:r>
              <a:rPr sz="4800" b="0" i="0" u="none" strike="noStrike" cap="small" dirty="0">
                <a:solidFill>
                  <a:srgbClr val="0070C0"/>
                </a:solidFill>
                <a:latin typeface="Times New Roman" panose="02020603050405020304" pitchFamily="18" charset="0"/>
                <a:ea typeface="Libre Franklin Medium"/>
                <a:cs typeface="Times New Roman" panose="02020603050405020304" pitchFamily="18" charset="0"/>
                <a:sym typeface="Libre Franklin Medium"/>
              </a:rPr>
              <a:t> </a:t>
            </a:r>
          </a:p>
        </p:txBody>
      </p:sp>
      <p:pic>
        <p:nvPicPr>
          <p:cNvPr id="116" name="Google Shape;116;p3" descr="decic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20" y="285729"/>
            <a:ext cx="1840437" cy="1143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title"/>
          </p:nvPr>
        </p:nvSpPr>
        <p:spPr>
          <a:xfrm>
            <a:off x="793271" y="129158"/>
            <a:ext cx="781211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ПРВА ШКОЛСКА ЗГРАДА</a:t>
            </a:r>
          </a:p>
        </p:txBody>
      </p:sp>
      <p:pic>
        <p:nvPicPr>
          <p:cNvPr id="320" name="Google Shape;320;p30" descr="WP_20150907_13_47_43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980728"/>
            <a:ext cx="8058623" cy="514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1" descr="WP_20150907_13_48_54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1762" y="737118"/>
            <a:ext cx="7652005" cy="5570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2" descr="WP_20150907_13_49_44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8596" y="266261"/>
            <a:ext cx="8286808" cy="632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3" descr="WP_20150907_13_50_16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357166"/>
            <a:ext cx="8429684" cy="614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396520"/>
            <a:ext cx="8686800" cy="841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638425"/>
            <a:ext cx="8686800" cy="8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4" descr="https://slobodanpenezickrcun.edu.rs/wp-content/uploads/2023/10/20231019_120519_resiz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5596" y="701696"/>
            <a:ext cx="7272808" cy="5454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5" descr="WP_20150907_13_45_33_Pro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7639" y="361658"/>
            <a:ext cx="8501122" cy="6134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8091" y="674694"/>
            <a:ext cx="7344816" cy="550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37" descr="DSC_07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60" y="848348"/>
            <a:ext cx="8858280" cy="4982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8" descr="IMG_20150918_1033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387" y="1143000"/>
            <a:ext cx="44672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9" descr="IMG_20150918_1034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975" y="1728787"/>
            <a:ext cx="3448050" cy="34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600"/>
              <a:buFont typeface="Libre Franklin Medium"/>
              <a:buNone/>
            </a:pPr>
            <a:r>
              <a:rPr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ЊЕНО ВЕЛИЧАНСТВО</a:t>
            </a:r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ШКОЛА </a:t>
            </a:r>
            <a:r>
              <a:rPr lang="sr-Latn-RS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r>
              <a:rPr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СЛОБОДАН ПЕНЕЗИЋ КРЦУН”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ЈУН</a:t>
            </a:r>
            <a:r>
              <a:rPr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sz="6000" dirty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ВАЦ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4200"/>
              <a:buNone/>
            </a:pPr>
            <a:endParaRPr sz="6000" dirty="0"/>
          </a:p>
        </p:txBody>
      </p:sp>
      <p:pic>
        <p:nvPicPr>
          <p:cNvPr id="123" name="Google Shape;123;p4" descr="svilen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82" y="857232"/>
            <a:ext cx="1357322" cy="7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 descr="golu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5140" y="4550468"/>
            <a:ext cx="1857356" cy="1235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0" descr="IMG_20150918_1035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0275" y="933450"/>
            <a:ext cx="47434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1" descr="IMG_20150918_1035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2625" y="1362075"/>
            <a:ext cx="5238750" cy="41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387ca95526f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8993" y="152400"/>
            <a:ext cx="5982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/>
          <p:nvPr/>
        </p:nvSpPr>
        <p:spPr>
          <a:xfrm rot="4221239">
            <a:off x="4334006" y="3152054"/>
            <a:ext cx="2767376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НЕКИ НОВИ КЛИНЦИ,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НЕКИ НОВИ КЛИНЦИ,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НЕКИ НОВИ КЛИНЦИ...</a:t>
            </a:r>
          </a:p>
        </p:txBody>
      </p:sp>
      <p:pic>
        <p:nvPicPr>
          <p:cNvPr id="393" name="Google Shape;393;p42" descr="https://scontent-fra3-1.xx.fbcdn.net/hphotos-xaf1/v/t1.0-9/12027542_907540299332485_2322931268163172448_n.jpg?oh=7141b67d4d8420e89e5d8b5376ac36ee&amp;oe=56666C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91915">
            <a:off x="6286512" y="500042"/>
            <a:ext cx="2505060" cy="41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 descr="https://scontent-fra3-1.xx.fbcdn.net/hphotos-xap1/v/t1.0-9/12049448_907540335999148_2856127007158035643_n.jpg?oh=4232247702248c5b1f3f81d4c2754815&amp;oe=5664B8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8641">
            <a:off x="928662" y="1071546"/>
            <a:ext cx="4024270" cy="241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 descr="https://scontent-fra3-1.xx.fbcdn.net/hphotos-xta1/v/t1.0-9/12039487_907540375999144_8354221110411183492_n.jpg?oh=df31d3e0375e08c532bc4e150e14e924&amp;oe=566365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74259">
            <a:off x="1029950" y="3961065"/>
            <a:ext cx="4024270" cy="2414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3" descr="https://scontent-fra3-1.xx.fbcdn.net/hphotos-frc3/v/t1.0-9/995540_713407182022907_1478606831_n.jpg?oh=b10c88ba9dbbeb7ac3a47bd5de657379&amp;oe=569478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653" y="926043"/>
            <a:ext cx="7820693" cy="5205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4" descr="https://scontent-fra3-1.xx.fbcdn.net/hphotos-xtf1/v/t1.0-9/1468611_653284261389134_514054415_n.jpg?oh=c20a7ae893f12e050181dfc4781c9bb4&amp;oe=566531C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834230"/>
            <a:ext cx="757242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4"/>
          <p:cNvSpPr txBox="1"/>
          <p:nvPr/>
        </p:nvSpPr>
        <p:spPr>
          <a:xfrm>
            <a:off x="3239852" y="273347"/>
            <a:ext cx="26642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Генерација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1996...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45" descr="https://scontent-fra3-1.xx.fbcdn.net/hphotos-prn2/v/t1.0-9/254485_177280615661334_6332185_n.jpg?oh=8534838f3ecd4972361e233b48580835&amp;oe=569E21A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857249"/>
            <a:ext cx="757242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6" descr="C:\Users\pedag\Desktop\слике за презентацију\10000095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227068"/>
            <a:ext cx="8119997" cy="6089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47" descr="C:\Users\pedag\Desktop\слике за презентацију\100000947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332656"/>
            <a:ext cx="7736626" cy="580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8" descr="https://scontent-fra3-1.xx.fbcdn.net/hphotos-xft1/v/t1.0-9/10460450_664973236922527_84147211528160954_n.jpg?oh=195a9d501067368e33138329f4b0e65e&amp;oe=566140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240" y="1071546"/>
            <a:ext cx="2762236" cy="460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 descr="https://scontent-fra3-1.xx.fbcdn.net/hphotos-xfa1/v/t1.0-9/486315_180721812067215_136951926_n.jpg?oh=43f9a67e1001f6d9718c210f3b6b38c9&amp;oe=56A506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58" y="3786190"/>
            <a:ext cx="2667018" cy="20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 descr="https://scontent-fra3-1.xx.fbcdn.net/hphotos-xfa1/v/t1.0-9/1454994_322565124549549_1171115776_n.jpg?oh=b3f538ffa083670f5246eaebb99101a6&amp;oe=5662CC7B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6512" y="142852"/>
            <a:ext cx="2714644" cy="2035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8" descr="https://scontent-fra3-1.xx.fbcdn.net/hphotos-xap1/v/t1.0-9/988277_229604540520774_2080590692_n.jpg?oh=9bdb3088cfbd08b11adc157a0e2d6bbc&amp;oe=5692B5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282" y="142852"/>
            <a:ext cx="2687323" cy="17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 descr="https://scontent-fra3-1.xx.fbcdn.net/hphotos-prn2/v/t1.0-9/1476181_510850775680266_2033131285_n.jpg?oh=5c423d6ee7a7d1f17431cc74effa768c&amp;oe=569339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0826" y="3000372"/>
            <a:ext cx="2000264" cy="2667019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8"/>
          <p:cNvSpPr txBox="1"/>
          <p:nvPr/>
        </p:nvSpPr>
        <p:spPr>
          <a:xfrm>
            <a:off x="3415653" y="450472"/>
            <a:ext cx="2536476" cy="370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Генерација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2013/14.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>
            <a:spLocks noGrp="1"/>
          </p:cNvSpPr>
          <p:nvPr>
            <p:ph type="title"/>
          </p:nvPr>
        </p:nvSpPr>
        <p:spPr>
          <a:xfrm>
            <a:off x="670902" y="129519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ct val="100000"/>
              <a:buFont typeface="Libre Franklin Medium"/>
              <a:buNone/>
            </a:pPr>
            <a:r>
              <a:rPr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ОШ "СЛОБОДАН ПЕНЕЗИЋ КРЦУН" ЈУНКОВАЦ УКУПНО ЈЕ ЗАПОСЛЕН </a:t>
            </a:r>
            <a:r>
              <a:rPr lang="sr-Cyrl-RS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РАДНИК.</a:t>
            </a:r>
            <a:endParaRPr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1" name="Google Shape;131;p5"/>
          <p:cNvGraphicFramePr/>
          <p:nvPr>
            <p:extLst>
              <p:ext uri="{D42A27DB-BD31-4B8C-83A1-F6EECF244321}">
                <p14:modId xmlns:p14="http://schemas.microsoft.com/office/powerpoint/2010/main" val="61850381"/>
              </p:ext>
            </p:extLst>
          </p:nvPr>
        </p:nvGraphicFramePr>
        <p:xfrm>
          <a:off x="2000232" y="2857496"/>
          <a:ext cx="4762500" cy="3878580"/>
        </p:xfrm>
        <a:graphic>
          <a:graphicData uri="http://schemas.openxmlformats.org/drawingml/2006/table">
            <a:tbl>
              <a:tblPr>
                <a:noFill/>
                <a:tableStyleId>{1D70E0AD-BADE-4C38-A641-CFE2E005C5F3}</a:tableStyleId>
              </a:tblPr>
              <a:tblGrid>
                <a:gridCol w="476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sz="1800" b="1" i="1" u="none" strike="noStrike" cap="none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Професори</a:t>
                      </a:r>
                      <a:r>
                        <a:rPr sz="1800" b="1" i="1" u="none" strike="noStrike" cap="non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i="1" u="none" strike="noStrike" cap="none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разредне</a:t>
                      </a:r>
                      <a:r>
                        <a:rPr sz="1800" b="1" i="1" u="none" strike="noStrike" cap="non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i="1" u="none" strike="noStrike" cap="none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наставе</a:t>
                      </a:r>
                      <a:endParaRPr lang="sr-Cyrl-RS" sz="1800" b="1" i="1" u="none" strike="noStrike" cap="non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Драгана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Николић</a:t>
                      </a:r>
                      <a:endParaRPr sz="1800" b="1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Марија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Доганџић</a:t>
                      </a:r>
                      <a:endParaRPr sz="1800" b="1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Славица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Матејић</a:t>
                      </a:r>
                      <a:endParaRPr sz="1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Милена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Јанковић</a:t>
                      </a:r>
                      <a:endParaRPr sz="1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Снежана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Гуслов</a:t>
                      </a:r>
                      <a:endParaRPr lang="sr-Latn-RS" sz="1800" b="1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sr-Cyrl-RS"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Снежана Марковић</a:t>
                      </a:r>
                      <a:endParaRPr sz="1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Стевановић</a:t>
                      </a:r>
                      <a:endParaRPr sz="1800" b="1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Весна</a:t>
                      </a: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u="none" strike="noStrike" cap="none" dirty="0" err="1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Јовановић</a:t>
                      </a:r>
                      <a:endParaRPr lang="sr-Cyrl-RS" sz="1800" b="1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sr-Cyrl-RS"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Марија Марковић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sr-Cyrl-RS" sz="1800" b="1" u="none" strike="noStrike" cap="none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Ђурђа Петровић</a:t>
                      </a:r>
                      <a:endParaRPr sz="14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CC00"/>
                        </a:buClr>
                        <a:buSzPts val="1800"/>
                        <a:buFont typeface="Arial"/>
                        <a:buNone/>
                      </a:pPr>
                      <a:r>
                        <a:rPr sz="1800" b="1" u="none" strike="noStrike" cap="none" dirty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2" name="Google Shape;132;p5"/>
          <p:cNvSpPr/>
          <p:nvPr/>
        </p:nvSpPr>
        <p:spPr>
          <a:xfrm>
            <a:off x="0" y="0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g387ca95526f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84438"/>
            <a:ext cx="8839200" cy="5889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387ca95526f_0_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350" y="1276763"/>
            <a:ext cx="3228357" cy="430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387ca95526f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6707" y="152400"/>
            <a:ext cx="5404892" cy="3413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87ca95526f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4769" y="3679014"/>
            <a:ext cx="4058778" cy="298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87ca95526f_0_25"/>
          <p:cNvSpPr txBox="1"/>
          <p:nvPr/>
        </p:nvSpPr>
        <p:spPr>
          <a:xfrm>
            <a:off x="571500" y="321475"/>
            <a:ext cx="8161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У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јубиларној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години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имали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смо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и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једног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пензионисаног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члана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колектива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-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Драгана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Протић</a:t>
            </a:r>
            <a:endParaRPr sz="3200" b="0" i="0" u="none" strike="noStrike" cap="none" dirty="0">
              <a:solidFill>
                <a:schemeClr val="dk2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pic>
        <p:nvPicPr>
          <p:cNvPr id="452" name="Google Shape;452;g387ca95526f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2475" y="1983775"/>
            <a:ext cx="3079051" cy="45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7ca95526f_0_17"/>
          <p:cNvSpPr txBox="1"/>
          <p:nvPr/>
        </p:nvSpPr>
        <p:spPr>
          <a:xfrm>
            <a:off x="250050" y="304801"/>
            <a:ext cx="86439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Генерација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најбољим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резултатима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на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Завршном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испиту</a:t>
            </a:r>
            <a:r>
              <a:rPr sz="3200" b="0" i="0" u="none" strike="noStrike" cap="none" dirty="0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 - </a:t>
            </a:r>
            <a:r>
              <a:rPr sz="3200" b="0" i="0" u="none" strike="noStrike" cap="none" dirty="0" err="1">
                <a:solidFill>
                  <a:schemeClr val="dk2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јубиларна</a:t>
            </a:r>
            <a:endParaRPr sz="3200" b="0" i="0" u="none" strike="noStrike" cap="none" dirty="0">
              <a:solidFill>
                <a:schemeClr val="dk2"/>
              </a:solidFill>
              <a:latin typeface="Times New Roman" panose="02020603050405020304" pitchFamily="18" charset="0"/>
              <a:ea typeface="Libre Franklin"/>
              <a:cs typeface="Times New Roman" panose="02020603050405020304" pitchFamily="18" charset="0"/>
              <a:sym typeface="Libre Franklin"/>
            </a:endParaRPr>
          </a:p>
        </p:txBody>
      </p:sp>
      <p:pic>
        <p:nvPicPr>
          <p:cNvPr id="459" name="Google Shape;459;g387ca95526f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775" y="1616175"/>
            <a:ext cx="3957100" cy="493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87ca95526f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616175"/>
            <a:ext cx="3935045" cy="493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g387ca95526f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76334"/>
            <a:ext cx="8839200" cy="5889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387ca95526f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99" y="306634"/>
            <a:ext cx="8839201" cy="6244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9" descr="C:\Users\Senka\Desktop\KRAJ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95" y="1789479"/>
            <a:ext cx="8572560" cy="4800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9"/>
          <p:cNvSpPr txBox="1"/>
          <p:nvPr/>
        </p:nvSpPr>
        <p:spPr>
          <a:xfrm>
            <a:off x="495875" y="267888"/>
            <a:ext cx="8009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КОРАК ПО КОРАК, ДУГИХ 150 ГОДИНА КОРАЧАМО ПОНОСНО КРОЗ ИСТОРИЈУ</a:t>
            </a:r>
            <a:r>
              <a: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СВОГА КРАЈА, ПРАТЕЋИ ГЕНЕРАЦИЈЕ ДИВНЕ ДЕЦЕ У СВЕТ БОРБЕ ЖЕЛЕЋИ ИМ</a:t>
            </a:r>
            <a:r>
              <a: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САМО ПОБЕДЕ.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ТУ СМО КАДА ИХ КРАТКИ ПОРАЗИ ВРАТЕ У ОКРИЉЕ ТОПЛИНЕ,</a:t>
            </a:r>
            <a:r>
              <a:rPr lang="sr-Cyrl-RS" dirty="0"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</a:rPr>
              <a:t>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АЛИ И КАДА СЕ УЗДИГНУ ИЗНАД ПРОСЕЧНИХ ВИСИНА ДА ИМ УКАЖЕМО НА</a:t>
            </a:r>
            <a:r>
              <a: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ОНО ШТО ИХ ЧИНИ ЉУДИМА.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ГЕНЕРАЦИЈЕ УЧИТЕЉА И НАСТАВНИКА ПОСТАЈУ</a:t>
            </a:r>
            <a:r>
              <a:rPr sz="14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ЗНАКОВИ ПОРЕД ПУТА РАДИ ЦИЉА КА КОЈЕМ ТЕЖЕ.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ВРАТИТЕ НАМ СЕ УВЕК, ПУНИ ТОПЛИНЕ И ЗНАЊА, ДА ОГРЕЈЕТЕ ОНЕ КОЈИ ХОДАЈУ ВАШИМ СТАЗАМА.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0"/>
          <p:cNvSpPr txBox="1"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lang="sr-Cyrl-R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ПРИПРЕМИ ПРОГРАМА </a:t>
            </a:r>
            <a:r>
              <a:rPr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ДАВАЊЕМ ПОДАТАКА ПОМОГЛИ СУ: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ДУЈА БЕЛАЋЕВИЋ, БИВШИ УЧЕНИК ОВЕ ШКОЛЕ КОЈИ ИМА 94 ГОДИНЕ. ИЗ ЈУНКОВЦА;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МИЛАДИНКА МАРКОВИЋ, 60 ГОДИНА ЖИВОТА, БИВШИ УЧЕНИК ОВЕ ШКОЛЕ ИЗ МИРОСАЉАЦА;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МИОДРАГ ИВКОВИЋ, 81 ГОДИНА, БИВШИ УЧЕНИК ОВЕ ШКОЛЕ ИЗ МИРОСАЉАЦА;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МИЛИЦА ПЕТРОВИЋ, МАТИЋ, 61. ГОДИНА, БИВШИ УЧЕНИК ОВЕ ШКОЛЕ ИЗ АРАПОВЦА; 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 ПАУНОВИЋ,</a:t>
            </a:r>
            <a:r>
              <a:rPr lang="sr-Cyrl-R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УЧИТЕЉИЦА;</a:t>
            </a:r>
            <a:endParaRPr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ВЕРА ПЕТРОВИЋ, 86 ГОДИНА, БИВШИ УЧЕНИК ШКОЛЕ ИЗ МИРОСАЉАЦА;</a:t>
            </a:r>
          </a:p>
          <a:p>
            <a:pPr marL="0" lvl="0" indent="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None/>
            </a:pPr>
            <a:endParaRPr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СВИ ОНИ ЧИЈА ИМЕНА НЕЋЕМО ПОМИЊАТИ А ДОПРИНЕЛИ СУ ДА СКЛОПИМО СЛИКУ ДОГАЂАЈА ИЗ ЖИВОТА ШКОЛЕ, КОРАЧАЈУЋИ КРОЗ ВРЕМЕ ОД НЕКИХ ЧЕТРДЕСЕТИХ ГОДИНА 20. ВЕКА, ДО ДАНАШЊИХ ДАНА. </a:t>
            </a:r>
          </a:p>
          <a:p>
            <a:pPr lvl="0" indent="-457200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ОНИХ КОЈИХ СЕ СЕЋАЈУ: УЧИТЕЉА И НАСТАВНИКА</a:t>
            </a:r>
            <a:r>
              <a:rPr lang="sr-Cyrl-R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64668" algn="l" rtl="0">
              <a:lnSpc>
                <a:spcPct val="100000"/>
              </a:lnSpc>
              <a:spcBef>
                <a:spcPts val="352"/>
              </a:spcBef>
              <a:spcAft>
                <a:spcPts val="0"/>
              </a:spcAft>
              <a:buSzPct val="7000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 txBox="1">
            <a:spLocks noGrp="1"/>
          </p:cNvSpPr>
          <p:nvPr>
            <p:ph type="body" idx="1"/>
          </p:nvPr>
        </p:nvSpPr>
        <p:spPr>
          <a:xfrm>
            <a:off x="314103" y="428605"/>
            <a:ext cx="8472740" cy="5429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20"/>
              <a:buNone/>
            </a:pPr>
            <a:r>
              <a:rPr lang="sr-Cyrl-R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r>
              <a:rPr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8" name="Google Shape;138;p6" descr="MED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63998">
            <a:off x="1484461" y="1332945"/>
            <a:ext cx="3071771" cy="273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6"/>
          <p:cNvSpPr txBox="1"/>
          <p:nvPr/>
        </p:nvSpPr>
        <p:spPr>
          <a:xfrm rot="1508540">
            <a:off x="2996189" y="2857806"/>
            <a:ext cx="103277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ПРВОГ</a:t>
            </a:r>
          </a:p>
        </p:txBody>
      </p:sp>
      <p:sp>
        <p:nvSpPr>
          <p:cNvPr id="140" name="Google Shape;140;p6"/>
          <p:cNvSpPr txBox="1"/>
          <p:nvPr/>
        </p:nvSpPr>
        <p:spPr>
          <a:xfrm rot="313789">
            <a:off x="4415425" y="3056758"/>
            <a:ext cx="142501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sz="6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ДО</a:t>
            </a:r>
          </a:p>
        </p:txBody>
      </p:sp>
      <p:pic>
        <p:nvPicPr>
          <p:cNvPr id="141" name="Google Shape;141;p6" descr="glodalica_sarena_osmica_munchk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54377">
            <a:off x="5263737" y="3542239"/>
            <a:ext cx="2838338" cy="2838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 rot="19923079" flipH="1">
            <a:off x="5652716" y="4820329"/>
            <a:ext cx="210785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sz="18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   </a:t>
            </a:r>
            <a:r>
              <a:rPr sz="18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О   С   М   О   Г</a:t>
            </a:r>
          </a:p>
        </p:txBody>
      </p:sp>
      <p:sp>
        <p:nvSpPr>
          <p:cNvPr id="143" name="Google Shape;143;p6"/>
          <p:cNvSpPr txBox="1"/>
          <p:nvPr/>
        </p:nvSpPr>
        <p:spPr>
          <a:xfrm rot="-1243289">
            <a:off x="4217057" y="538441"/>
            <a:ext cx="146580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sz="5400" b="0" i="0" u="none" strike="noStrike" cap="none" dirty="0">
                <a:solidFill>
                  <a:schemeClr val="dk1"/>
                </a:solidFill>
                <a:latin typeface="Noto Sans Symbols"/>
                <a:ea typeface="Libre Franklin"/>
                <a:cs typeface="Libre Franklin"/>
                <a:sym typeface="Libre Franklin"/>
              </a:rPr>
              <a:t>РАЗ</a:t>
            </a:r>
          </a:p>
        </p:txBody>
      </p:sp>
      <p:sp>
        <p:nvSpPr>
          <p:cNvPr id="144" name="Google Shape;144;p6"/>
          <p:cNvSpPr txBox="1"/>
          <p:nvPr/>
        </p:nvSpPr>
        <p:spPr>
          <a:xfrm rot="-4571667">
            <a:off x="874387" y="5212452"/>
            <a:ext cx="12833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sz="6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РЕ</a:t>
            </a:r>
          </a:p>
        </p:txBody>
      </p:sp>
      <p:sp>
        <p:nvSpPr>
          <p:cNvPr id="145" name="Google Shape;145;p6"/>
          <p:cNvSpPr txBox="1"/>
          <p:nvPr/>
        </p:nvSpPr>
        <p:spPr>
          <a:xfrm rot="3319997">
            <a:off x="6307027" y="1556876"/>
            <a:ext cx="126753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sz="60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Libre Franklin"/>
                <a:cs typeface="Times New Roman" panose="02020603050405020304" pitchFamily="18" charset="0"/>
                <a:sym typeface="Libre Franklin"/>
              </a:rPr>
              <a:t>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 НАСТАВНИЦИ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Google Shape;151;p7"/>
          <p:cNvSpPr txBox="1">
            <a:spLocks noGrp="1"/>
          </p:cNvSpPr>
          <p:nvPr>
            <p:ph type="body" idx="2"/>
          </p:nvPr>
        </p:nvSpPr>
        <p:spPr>
          <a:xfrm>
            <a:off x="4645025" y="666750"/>
            <a:ext cx="4292241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 НАСТАВНИЦИ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Google Shape;152;p7"/>
          <p:cNvSpPr txBox="1">
            <a:spLocks noGrp="1"/>
          </p:cNvSpPr>
          <p:nvPr>
            <p:ph type="body" idx="3"/>
          </p:nvPr>
        </p:nvSpPr>
        <p:spPr>
          <a:xfrm>
            <a:off x="281444" y="1316037"/>
            <a:ext cx="4290556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Сенка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Стијовић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српски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  <a:endParaRPr lang="sr-Cyrl-RS" sz="26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</a:pPr>
            <a:r>
              <a:rPr lang="ru-RU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Бранкица Перовић,  библиотекар, наставник српског језика и књижевности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Саша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Ђокић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sz="26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lang="sr-Cyrl-RS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Марија Трифуновић,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Милош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Ђурђевић</a:t>
            </a:r>
            <a:r>
              <a:rPr lang="sr-Cyrl-RS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енглески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Љиљана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Дражић</a:t>
            </a:r>
            <a:r>
              <a:rPr lang="sr-Cyrl-RS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руски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језик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Маријана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Арсенијевић,физика</a:t>
            </a:r>
            <a:endParaRPr sz="26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Маја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Арсић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хемија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Љиљана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Белошевић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историја</a:t>
            </a:r>
            <a:endParaRPr sz="26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Лана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Николић</a:t>
            </a:r>
            <a:r>
              <a:rPr lang="sr-Cyrl-RS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географија</a:t>
            </a:r>
            <a:endParaRPr sz="26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</a:t>
            </a:r>
            <a:r>
              <a:rPr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Црногорац</a:t>
            </a:r>
            <a:r>
              <a:rPr lang="sr-Cyrl-RS" sz="26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6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биологија</a:t>
            </a:r>
            <a:endParaRPr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52222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None/>
            </a:pPr>
            <a:endParaRPr dirty="0"/>
          </a:p>
        </p:txBody>
      </p:sp>
      <p:sp>
        <p:nvSpPr>
          <p:cNvPr id="153" name="Google Shape;153;p7"/>
          <p:cNvSpPr txBox="1">
            <a:spLocks noGrp="1"/>
          </p:cNvSpPr>
          <p:nvPr>
            <p:ph type="body" idx="4"/>
          </p:nvPr>
        </p:nvSpPr>
        <p:spPr>
          <a:xfrm>
            <a:off x="4648730" y="1316037"/>
            <a:ext cx="4387694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50901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Драгана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Бабовић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физичко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васпитање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Марија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Мутавџић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музичка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култура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Аранђеловић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ликовна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култура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Небојша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Поповић-техника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технологија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Ћирковић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ТИТ,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рачунарство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Палибрк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рачунарство</a:t>
            </a:r>
            <a:endParaRPr sz="18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Живојин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Јанковић</a:t>
            </a:r>
            <a:r>
              <a:rPr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800" b="1" dirty="0" err="1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веронаука</a:t>
            </a:r>
            <a:endParaRPr lang="sr-Cyrl-RS" sz="18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0901" lvl="0" indent="-342900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</a:pPr>
            <a:r>
              <a:rPr lang="sr-Cyrl-RS" sz="1800" b="1" dirty="0">
                <a:solidFill>
                  <a:srgbClr val="1DD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 Иванковић, веронаука</a:t>
            </a:r>
            <a:endParaRPr sz="1800" b="1" dirty="0">
              <a:solidFill>
                <a:srgbClr val="1DD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252222" algn="l" rtl="0">
              <a:lnSpc>
                <a:spcPct val="100000"/>
              </a:lnSpc>
              <a:spcBef>
                <a:spcPts val="408"/>
              </a:spcBef>
              <a:spcAft>
                <a:spcPts val="0"/>
              </a:spcAft>
              <a:buSzPct val="70000"/>
              <a:buNone/>
            </a:pP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Libre Franklin Medium"/>
              <a:buNone/>
            </a:pPr>
            <a:endParaRPr/>
          </a:p>
        </p:txBody>
      </p:sp>
      <p:pic>
        <p:nvPicPr>
          <p:cNvPr id="159" name="Google Shape;159;p8" descr="https://slobodanpenezickrcun.edu.rs/wp-content/uploads/2023/10/IMG-bb3d82de4aba26efbc33697b88612d3e-V-1024x7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875" y="548680"/>
            <a:ext cx="8568952" cy="6083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"/>
          <p:cNvSpPr txBox="1">
            <a:spLocks noGrp="1"/>
          </p:cNvSpPr>
          <p:nvPr>
            <p:ph type="title"/>
          </p:nvPr>
        </p:nvSpPr>
        <p:spPr>
          <a:xfrm>
            <a:off x="457200" y="437289"/>
            <a:ext cx="8686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600"/>
              <a:buFont typeface="Libre Franklin Medium"/>
              <a:buNone/>
            </a:pPr>
            <a:r>
              <a:rPr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УПРАВА И АДМИНИСТРАЦИЈА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Google Shape;165;p9"/>
          <p:cNvSpPr txBox="1">
            <a:spLocks noGrp="1"/>
          </p:cNvSpPr>
          <p:nvPr>
            <p:ph type="body" idx="1"/>
          </p:nvPr>
        </p:nvSpPr>
        <p:spPr>
          <a:xfrm>
            <a:off x="332792" y="1544832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2006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dirty="0"/>
          </a:p>
          <a:p>
            <a:pPr indent="-457200">
              <a:spcBef>
                <a:spcPts val="640"/>
              </a:spcBef>
              <a:buSzPts val="224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Милена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Симић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Јелена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Симић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Јелена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Лукић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Font typeface="Arial" panose="020B0604020202020204" pitchFamily="34" charset="0"/>
              <a:buChar char="•"/>
            </a:pP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Тијана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Ђукетић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шеф </a:t>
            </a:r>
            <a:r>
              <a:rPr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рачуноводств</a:t>
            </a:r>
            <a:r>
              <a:rPr lang="sr-Cyrl-R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24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rek">
  <a:themeElements>
    <a:clrScheme name="Trek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875</Words>
  <Application>Microsoft Office PowerPoint</Application>
  <PresentationFormat>On-screen Show (4:3)</PresentationFormat>
  <Paragraphs>137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Libre Franklin Medium</vt:lpstr>
      <vt:lpstr>Libre Franklin</vt:lpstr>
      <vt:lpstr>Times New Roman</vt:lpstr>
      <vt:lpstr>Calibri</vt:lpstr>
      <vt:lpstr>Arial</vt:lpstr>
      <vt:lpstr>Noto Sans Symbols</vt:lpstr>
      <vt:lpstr>Trek</vt:lpstr>
      <vt:lpstr>PowerPoint Presentation</vt:lpstr>
      <vt:lpstr>ДЕФИНИШИ ЦИЉ КАКО БИ КРЕНУО ПРАВИМ ПУТЕМ</vt:lpstr>
      <vt:lpstr>PowerPoint Presentation</vt:lpstr>
      <vt:lpstr>ЊЕНО ВЕЛИЧАНСТВО</vt:lpstr>
      <vt:lpstr>У ОШ "СЛОБОДАН ПЕНЕЗИЋ КРЦУН" ЈУНКОВАЦ УКУПНО ЈЕ ЗАПОСЛЕН 41 РАДНИК.</vt:lpstr>
      <vt:lpstr>PowerPoint Presentation</vt:lpstr>
      <vt:lpstr>PowerPoint Presentation</vt:lpstr>
      <vt:lpstr>PowerPoint Presentation</vt:lpstr>
      <vt:lpstr>УПРАВА И АДМИНИСТРАЦИЈА</vt:lpstr>
      <vt:lpstr>ПОМОЋНИ РАДНИЦИ</vt:lpstr>
      <vt:lpstr>УЧЕНИЦИ</vt:lpstr>
      <vt:lpstr>ИСТОРИЈАТ ШКОЛЕ</vt:lpstr>
      <vt:lpstr>„ОТАЏБИНА” И ШКОЛА </vt:lpstr>
      <vt:lpstr>НАЈДРАЖИ СПОРТ ЈЕ ТРЧАЊЕ КРОЗ ВРЕМЕ</vt:lpstr>
      <vt:lpstr>  </vt:lpstr>
      <vt:lpstr>PowerPoint Presentation</vt:lpstr>
      <vt:lpstr>НЕКАД БИЛО САД СЕ ПРИПОВЕДА</vt:lpstr>
      <vt:lpstr>1951. година</vt:lpstr>
      <vt:lpstr>1963. ГОДИНА, МАРКОВИЋ РАДЕ, 1. РАЗРЕД</vt:lpstr>
      <vt:lpstr>СКАМИЈЕ, 1964.ГОДИНА, Т.М.</vt:lpstr>
      <vt:lpstr>1965. година</vt:lpstr>
      <vt:lpstr>1965. ГОДИНА, 3. РАЗРЕД  МИЦА,ЦИЦА И ДИКА</vt:lpstr>
      <vt:lpstr>1967. година, РАДЕ МАРКОВИЋ</vt:lpstr>
      <vt:lpstr>1968. година</vt:lpstr>
      <vt:lpstr>1968. година</vt:lpstr>
      <vt:lpstr>1968. година</vt:lpstr>
      <vt:lpstr>1969. година</vt:lpstr>
      <vt:lpstr>1971. година</vt:lpstr>
      <vt:lpstr>,,БИО САМ ШТО СИ ТИ, БИЋЕШ ШТО САМ ЈА”</vt:lpstr>
      <vt:lpstr>ПРВА ШКОЛСКА ЗГРАДА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</dc:creator>
  <cp:lastModifiedBy>User</cp:lastModifiedBy>
  <cp:revision>7</cp:revision>
  <dcterms:created xsi:type="dcterms:W3CDTF">2014-09-02T18:26:10Z</dcterms:created>
  <dcterms:modified xsi:type="dcterms:W3CDTF">2025-10-02T06:59:06Z</dcterms:modified>
</cp:coreProperties>
</file>