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Lato"/>
      <p:regular r:id="rId18"/>
      <p:bold r:id="rId19"/>
      <p:italic r:id="rId20"/>
      <p:boldItalic r:id="rId21"/>
    </p:embeddedFont>
    <p:embeddedFont>
      <p:font typeface="Merriweather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6" roundtripDataSignature="AMtx7mifVhK4fT2jx1pxZXx3ZFskUz7r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italic.fntdata"/><Relationship Id="rId22" Type="http://schemas.openxmlformats.org/officeDocument/2006/relationships/font" Target="fonts/Merriweather-regular.fntdata"/><Relationship Id="rId21" Type="http://schemas.openxmlformats.org/officeDocument/2006/relationships/font" Target="fonts/Lato-boldItalic.fntdata"/><Relationship Id="rId24" Type="http://schemas.openxmlformats.org/officeDocument/2006/relationships/font" Target="fonts/Merriweather-italic.fntdata"/><Relationship Id="rId23" Type="http://schemas.openxmlformats.org/officeDocument/2006/relationships/font" Target="fonts/Merriweather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font" Target="fonts/Merriweather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Lato-bold.fntdata"/><Relationship Id="rId18" Type="http://schemas.openxmlformats.org/officeDocument/2006/relationships/font" Target="fonts/La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21.png"/><Relationship Id="rId5" Type="http://schemas.openxmlformats.org/officeDocument/2006/relationships/image" Target="../media/image16.png"/><Relationship Id="rId6" Type="http://schemas.openxmlformats.org/officeDocument/2006/relationships/image" Target="../media/image14.png"/><Relationship Id="rId7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7.png"/><Relationship Id="rId5" Type="http://schemas.openxmlformats.org/officeDocument/2006/relationships/image" Target="../media/image2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Relationship Id="rId11" Type="http://schemas.openxmlformats.org/officeDocument/2006/relationships/image" Target="../media/image9.png"/><Relationship Id="rId10" Type="http://schemas.openxmlformats.org/officeDocument/2006/relationships/image" Target="../media/image11.png"/><Relationship Id="rId12" Type="http://schemas.openxmlformats.org/officeDocument/2006/relationships/image" Target="../media/image3.png"/><Relationship Id="rId9" Type="http://schemas.openxmlformats.org/officeDocument/2006/relationships/image" Target="../media/image4.png"/><Relationship Id="rId5" Type="http://schemas.openxmlformats.org/officeDocument/2006/relationships/image" Target="../media/image17.png"/><Relationship Id="rId6" Type="http://schemas.openxmlformats.org/officeDocument/2006/relationships/image" Target="../media/image13.png"/><Relationship Id="rId7" Type="http://schemas.openxmlformats.org/officeDocument/2006/relationships/image" Target="../media/image2.png"/><Relationship Id="rId8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5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9F5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" name="Google Shape;8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37423" y="2102170"/>
            <a:ext cx="6081375" cy="11821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940355" y="3126134"/>
            <a:ext cx="10311300" cy="7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Међународни дан писмености</a:t>
            </a:r>
            <a:endParaRPr/>
          </a:p>
        </p:txBody>
      </p:sp>
      <p:sp>
        <p:nvSpPr>
          <p:cNvPr id="87" name="Google Shape;87;p1"/>
          <p:cNvSpPr txBox="1"/>
          <p:nvPr/>
        </p:nvSpPr>
        <p:spPr>
          <a:xfrm>
            <a:off x="1809750" y="4017615"/>
            <a:ext cx="85725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Симбол борбе за знање, једнакост и људска права у 21. веку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9F5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7" name="Google Shape;19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8" name="Google Shape;19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4124325"/>
            <a:ext cx="2541240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9" name="Google Shape;199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07419" y="1724025"/>
            <a:ext cx="2541240" cy="1924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0" name="Google Shape;200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43339" y="4124325"/>
            <a:ext cx="2541240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1" name="Google Shape;201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079259" y="1981200"/>
            <a:ext cx="2541240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0"/>
          <p:cNvSpPr/>
          <p:nvPr/>
        </p:nvSpPr>
        <p:spPr>
          <a:xfrm>
            <a:off x="571500" y="3867150"/>
            <a:ext cx="11049000" cy="3810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0"/>
          <p:cNvSpPr txBox="1"/>
          <p:nvPr/>
        </p:nvSpPr>
        <p:spPr>
          <a:xfrm>
            <a:off x="717995" y="4324350"/>
            <a:ext cx="2248249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3500. п.н.е.</a:t>
            </a:r>
            <a:endParaRPr/>
          </a:p>
        </p:txBody>
      </p:sp>
      <p:sp>
        <p:nvSpPr>
          <p:cNvPr id="204" name="Google Shape;204;p10"/>
          <p:cNvSpPr txBox="1"/>
          <p:nvPr/>
        </p:nvSpPr>
        <p:spPr>
          <a:xfrm>
            <a:off x="771525" y="4676775"/>
            <a:ext cx="2141190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Настанак клинастог писма у Месопотамији и хијероглифа у Египту.</a:t>
            </a:r>
            <a:endParaRPr/>
          </a:p>
        </p:txBody>
      </p:sp>
      <p:sp>
        <p:nvSpPr>
          <p:cNvPr id="205" name="Google Shape;205;p10"/>
          <p:cNvSpPr txBox="1"/>
          <p:nvPr/>
        </p:nvSpPr>
        <p:spPr>
          <a:xfrm>
            <a:off x="3553915" y="1924050"/>
            <a:ext cx="2248249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1440. год.</a:t>
            </a:r>
            <a:endParaRPr/>
          </a:p>
        </p:txBody>
      </p:sp>
      <p:sp>
        <p:nvSpPr>
          <p:cNvPr id="206" name="Google Shape;206;p10"/>
          <p:cNvSpPr txBox="1"/>
          <p:nvPr/>
        </p:nvSpPr>
        <p:spPr>
          <a:xfrm>
            <a:off x="3607444" y="2276475"/>
            <a:ext cx="214119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Гутенбергов проналазак штампарске пресе омогућава масовну производњу књига.</a:t>
            </a:r>
            <a:endParaRPr/>
          </a:p>
        </p:txBody>
      </p:sp>
      <p:sp>
        <p:nvSpPr>
          <p:cNvPr id="207" name="Google Shape;207;p10"/>
          <p:cNvSpPr txBox="1"/>
          <p:nvPr/>
        </p:nvSpPr>
        <p:spPr>
          <a:xfrm>
            <a:off x="6389835" y="4324350"/>
            <a:ext cx="2248249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19. и 20. век</a:t>
            </a:r>
            <a:endParaRPr/>
          </a:p>
        </p:txBody>
      </p:sp>
      <p:sp>
        <p:nvSpPr>
          <p:cNvPr id="208" name="Google Shape;208;p10"/>
          <p:cNvSpPr txBox="1"/>
          <p:nvPr/>
        </p:nvSpPr>
        <p:spPr>
          <a:xfrm>
            <a:off x="6443364" y="4676775"/>
            <a:ext cx="2141190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Увођење обавезног основног школства широм света.</a:t>
            </a:r>
            <a:endParaRPr/>
          </a:p>
        </p:txBody>
      </p:sp>
      <p:sp>
        <p:nvSpPr>
          <p:cNvPr id="209" name="Google Shape;209;p10"/>
          <p:cNvSpPr txBox="1"/>
          <p:nvPr/>
        </p:nvSpPr>
        <p:spPr>
          <a:xfrm>
            <a:off x="9225755" y="2181225"/>
            <a:ext cx="2248249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21. век</a:t>
            </a:r>
            <a:endParaRPr/>
          </a:p>
        </p:txBody>
      </p:sp>
      <p:sp>
        <p:nvSpPr>
          <p:cNvPr id="210" name="Google Shape;210;p10"/>
          <p:cNvSpPr txBox="1"/>
          <p:nvPr/>
        </p:nvSpPr>
        <p:spPr>
          <a:xfrm>
            <a:off x="9279284" y="2533650"/>
            <a:ext cx="2141190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Дигитална револуција, информациона писменост и вештачка интелигенција.</a:t>
            </a:r>
            <a:endParaRPr/>
          </a:p>
        </p:txBody>
      </p:sp>
      <p:sp>
        <p:nvSpPr>
          <p:cNvPr id="211" name="Google Shape;211;p10"/>
          <p:cNvSpPr txBox="1"/>
          <p:nvPr/>
        </p:nvSpPr>
        <p:spPr>
          <a:xfrm>
            <a:off x="571500" y="571500"/>
            <a:ext cx="11601450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Кратка историја писмености</a:t>
            </a:r>
            <a:endParaRPr/>
          </a:p>
        </p:txBody>
      </p:sp>
      <p:sp>
        <p:nvSpPr>
          <p:cNvPr id="212" name="Google Shape;212;p10"/>
          <p:cNvSpPr/>
          <p:nvPr/>
        </p:nvSpPr>
        <p:spPr>
          <a:xfrm>
            <a:off x="571500" y="1133475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0"/>
          <p:cNvSpPr/>
          <p:nvPr/>
        </p:nvSpPr>
        <p:spPr>
          <a:xfrm>
            <a:off x="1746870" y="3790950"/>
            <a:ext cx="190500" cy="1905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38100">
            <a:solidFill>
              <a:srgbClr val="B453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0"/>
          <p:cNvSpPr/>
          <p:nvPr/>
        </p:nvSpPr>
        <p:spPr>
          <a:xfrm>
            <a:off x="4582790" y="3790950"/>
            <a:ext cx="190500" cy="1905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38100">
            <a:solidFill>
              <a:srgbClr val="B453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0"/>
          <p:cNvSpPr/>
          <p:nvPr/>
        </p:nvSpPr>
        <p:spPr>
          <a:xfrm>
            <a:off x="7418709" y="3790950"/>
            <a:ext cx="190500" cy="1905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38100">
            <a:solidFill>
              <a:srgbClr val="B453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0"/>
          <p:cNvSpPr/>
          <p:nvPr/>
        </p:nvSpPr>
        <p:spPr>
          <a:xfrm>
            <a:off x="10254629" y="3790950"/>
            <a:ext cx="190500" cy="1905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38100">
            <a:solidFill>
              <a:srgbClr val="B453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9F5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1" name="Google Shape;22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1"/>
          <p:cNvSpPr txBox="1"/>
          <p:nvPr/>
        </p:nvSpPr>
        <p:spPr>
          <a:xfrm>
            <a:off x="295275" y="2471737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Заједно ка бољој будућности</a:t>
            </a:r>
            <a:endParaRPr/>
          </a:p>
        </p:txBody>
      </p:sp>
      <p:sp>
        <p:nvSpPr>
          <p:cNvPr id="223" name="Google Shape;223;p11"/>
          <p:cNvSpPr txBox="1"/>
          <p:nvPr/>
        </p:nvSpPr>
        <p:spPr>
          <a:xfrm>
            <a:off x="571500" y="3424237"/>
            <a:ext cx="11049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Писменост је кључ слободе, критичког мишљења и напретка сваког појединца.</a:t>
            </a:r>
            <a:endParaRPr/>
          </a:p>
        </p:txBody>
      </p:sp>
      <p:sp>
        <p:nvSpPr>
          <p:cNvPr id="224" name="Google Shape;224;p11"/>
          <p:cNvSpPr txBox="1"/>
          <p:nvPr/>
        </p:nvSpPr>
        <p:spPr>
          <a:xfrm>
            <a:off x="571500" y="4148137"/>
            <a:ext cx="11049000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B45309"/>
                </a:solidFill>
                <a:latin typeface="Lato"/>
                <a:ea typeface="Lato"/>
                <a:cs typeface="Lato"/>
                <a:sym typeface="Lato"/>
              </a:rPr>
              <a:t>Хвала на пажњи! Да ли имате питања или коментаре?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9F5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9" name="Google Shape;22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31460" y="2088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2"/>
          <p:cNvSpPr/>
          <p:nvPr/>
        </p:nvSpPr>
        <p:spPr>
          <a:xfrm>
            <a:off x="1833550" y="2414573"/>
            <a:ext cx="8524800" cy="318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Презентацију је направила вештачка интелигенција! Да ли сте уочил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 правописне  или неке друге грешке?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Мислите о томе !!! Покушај да направиш бољу презентацију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2"/>
          <p:cNvSpPr/>
          <p:nvPr/>
        </p:nvSpPr>
        <p:spPr>
          <a:xfrm>
            <a:off x="1833562" y="3881437"/>
            <a:ext cx="8524800" cy="9600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9F5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/>
          <p:nvPr/>
        </p:nvSpPr>
        <p:spPr>
          <a:xfrm>
            <a:off x="5524500" y="2667000"/>
            <a:ext cx="1143000" cy="3810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"/>
          <p:cNvSpPr txBox="1"/>
          <p:nvPr/>
        </p:nvSpPr>
        <p:spPr>
          <a:xfrm>
            <a:off x="3786675" y="2667000"/>
            <a:ext cx="4939500" cy="6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Основи и значај</a:t>
            </a:r>
            <a:endParaRPr/>
          </a:p>
        </p:txBody>
      </p:sp>
      <p:sp>
        <p:nvSpPr>
          <p:cNvPr id="95" name="Google Shape;95;p2"/>
          <p:cNvSpPr txBox="1"/>
          <p:nvPr/>
        </p:nvSpPr>
        <p:spPr>
          <a:xfrm>
            <a:off x="2524125" y="3800475"/>
            <a:ext cx="71437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Писменост није само вештина читања и писања, већ темељ за лични развој, друштвени напредак и остваривање свих других људских права.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9F5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0" name="Google Shape;10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1" name="Google Shape;10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743200"/>
            <a:ext cx="5286375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2" name="Google Shape;10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2743200"/>
            <a:ext cx="5286375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3"/>
          <p:cNvSpPr txBox="1"/>
          <p:nvPr/>
        </p:nvSpPr>
        <p:spPr>
          <a:xfrm>
            <a:off x="914400" y="3086100"/>
            <a:ext cx="4830603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B45309"/>
                </a:solidFill>
                <a:latin typeface="Merriweather"/>
                <a:ea typeface="Merriweather"/>
                <a:cs typeface="Merriweather"/>
                <a:sym typeface="Merriweather"/>
              </a:rPr>
              <a:t>Традиционална писменост</a:t>
            </a:r>
            <a:endParaRPr/>
          </a:p>
        </p:txBody>
      </p:sp>
      <p:sp>
        <p:nvSpPr>
          <p:cNvPr id="104" name="Google Shape;104;p3"/>
          <p:cNvSpPr txBox="1"/>
          <p:nvPr/>
        </p:nvSpPr>
        <p:spPr>
          <a:xfrm>
            <a:off x="914400" y="3514725"/>
            <a:ext cx="4600575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Традиционално схватање подразумева савладавање слова, вештину читања, писања и основног рачунања. Оно представља неопходну основу сваког даљег стицања знања.</a:t>
            </a:r>
            <a:endParaRPr/>
          </a:p>
        </p:txBody>
      </p:sp>
      <p:sp>
        <p:nvSpPr>
          <p:cNvPr id="105" name="Google Shape;105;p3"/>
          <p:cNvSpPr txBox="1"/>
          <p:nvPr/>
        </p:nvSpPr>
        <p:spPr>
          <a:xfrm>
            <a:off x="6677025" y="3086100"/>
            <a:ext cx="4830603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B45309"/>
                </a:solidFill>
                <a:latin typeface="Merriweather"/>
                <a:ea typeface="Merriweather"/>
                <a:cs typeface="Merriweather"/>
                <a:sym typeface="Merriweather"/>
              </a:rPr>
              <a:t>Функционална писменост</a:t>
            </a:r>
            <a:endParaRPr/>
          </a:p>
        </p:txBody>
      </p:sp>
      <p:sp>
        <p:nvSpPr>
          <p:cNvPr id="106" name="Google Shape;106;p3"/>
          <p:cNvSpPr txBox="1"/>
          <p:nvPr/>
        </p:nvSpPr>
        <p:spPr>
          <a:xfrm>
            <a:off x="6677025" y="3514725"/>
            <a:ext cx="4600575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Савремено доба захтева способност разумевања и примене прочитаних информација у свакодневном животу, раду, критичком размишљању и активној учешћу у друштву.</a:t>
            </a:r>
            <a:endParaRPr/>
          </a:p>
        </p:txBody>
      </p:sp>
      <p:sp>
        <p:nvSpPr>
          <p:cNvPr id="107" name="Google Shape;107;p3"/>
          <p:cNvSpPr txBox="1"/>
          <p:nvPr/>
        </p:nvSpPr>
        <p:spPr>
          <a:xfrm>
            <a:off x="571500" y="571500"/>
            <a:ext cx="11601450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Еволуција појма писмености</a:t>
            </a:r>
            <a:endParaRPr/>
          </a:p>
        </p:txBody>
      </p:sp>
      <p:sp>
        <p:nvSpPr>
          <p:cNvPr id="108" name="Google Shape;108;p3"/>
          <p:cNvSpPr/>
          <p:nvPr/>
        </p:nvSpPr>
        <p:spPr>
          <a:xfrm>
            <a:off x="571500" y="1133475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9F5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3" name="Google Shape;11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4" name="Google Shape;11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790825"/>
            <a:ext cx="5286375" cy="2190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4"/>
          <p:cNvSpPr txBox="1"/>
          <p:nvPr/>
        </p:nvSpPr>
        <p:spPr>
          <a:xfrm>
            <a:off x="952500" y="3171825"/>
            <a:ext cx="4524375" cy="1047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250" u="none" cap="none" strike="noStrike">
                <a:solidFill>
                  <a:srgbClr val="FEF3C7"/>
                </a:solidFill>
                <a:latin typeface="Merriweather"/>
                <a:ea typeface="Merriweather"/>
                <a:cs typeface="Merriweather"/>
                <a:sym typeface="Merriweather"/>
              </a:rPr>
              <a:t>770М+</a:t>
            </a:r>
            <a:endParaRPr/>
          </a:p>
        </p:txBody>
      </p:sp>
      <p:sp>
        <p:nvSpPr>
          <p:cNvPr id="116" name="Google Shape;116;p4"/>
          <p:cNvSpPr txBox="1"/>
          <p:nvPr/>
        </p:nvSpPr>
        <p:spPr>
          <a:xfrm>
            <a:off x="952500" y="4362450"/>
            <a:ext cx="4524375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Неписмених одраслих у свету</a:t>
            </a:r>
            <a:endParaRPr/>
          </a:p>
        </p:txBody>
      </p:sp>
      <p:sp>
        <p:nvSpPr>
          <p:cNvPr id="117" name="Google Shape;117;p4"/>
          <p:cNvSpPr txBox="1"/>
          <p:nvPr/>
        </p:nvSpPr>
        <p:spPr>
          <a:xfrm>
            <a:off x="6334125" y="2790825"/>
            <a:ext cx="5550693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Глобални изазов данашњице</a:t>
            </a:r>
            <a:endParaRPr/>
          </a:p>
        </p:txBody>
      </p:sp>
      <p:sp>
        <p:nvSpPr>
          <p:cNvPr id="118" name="Google Shape;118;p4"/>
          <p:cNvSpPr txBox="1"/>
          <p:nvPr/>
        </p:nvSpPr>
        <p:spPr>
          <a:xfrm>
            <a:off x="6334125" y="3219450"/>
            <a:ext cx="528637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Упркос великом напретку технологије, преко 770 милиона одраслих особа широм света нема основне вештине писмености.</a:t>
            </a:r>
            <a:endParaRPr/>
          </a:p>
        </p:txBody>
      </p:sp>
      <p:sp>
        <p:nvSpPr>
          <p:cNvPr id="119" name="Google Shape;119;p4"/>
          <p:cNvSpPr txBox="1"/>
          <p:nvPr/>
        </p:nvSpPr>
        <p:spPr>
          <a:xfrm>
            <a:off x="6334125" y="3876675"/>
            <a:ext cx="52863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Чак две трећине од укупног броја неписмених чине жене. Сиромаштво, ратни сукоби и географска изолација остају главне препреке квалитетном образовању.</a:t>
            </a:r>
            <a:endParaRPr/>
          </a:p>
        </p:txBody>
      </p:sp>
      <p:sp>
        <p:nvSpPr>
          <p:cNvPr id="120" name="Google Shape;120;p4"/>
          <p:cNvSpPr txBox="1"/>
          <p:nvPr/>
        </p:nvSpPr>
        <p:spPr>
          <a:xfrm>
            <a:off x="571500" y="571500"/>
            <a:ext cx="11601450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Писменост у бројкама</a:t>
            </a:r>
            <a:endParaRPr/>
          </a:p>
        </p:txBody>
      </p:sp>
      <p:sp>
        <p:nvSpPr>
          <p:cNvPr id="121" name="Google Shape;121;p4"/>
          <p:cNvSpPr/>
          <p:nvPr/>
        </p:nvSpPr>
        <p:spPr>
          <a:xfrm>
            <a:off x="571500" y="1133475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9F5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6" name="Google Shape;12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5"/>
          <p:cNvSpPr txBox="1"/>
          <p:nvPr/>
        </p:nvSpPr>
        <p:spPr>
          <a:xfrm>
            <a:off x="571500" y="571500"/>
            <a:ext cx="5550693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Историјат празника</a:t>
            </a:r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571500" y="1133475"/>
            <a:ext cx="5286375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29" name="Google Shape;12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0"/>
            <a:ext cx="58578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5"/>
          <p:cNvSpPr txBox="1"/>
          <p:nvPr/>
        </p:nvSpPr>
        <p:spPr>
          <a:xfrm>
            <a:off x="571500" y="1485900"/>
            <a:ext cx="5550693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Иницијатива UNESCO-а</a:t>
            </a:r>
            <a:endParaRPr/>
          </a:p>
        </p:txBody>
      </p:sp>
      <p:sp>
        <p:nvSpPr>
          <p:cNvPr id="131" name="Google Shape;131;p5"/>
          <p:cNvSpPr txBox="1"/>
          <p:nvPr/>
        </p:nvSpPr>
        <p:spPr>
          <a:xfrm>
            <a:off x="571500" y="1914525"/>
            <a:ext cx="52863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Идеја о обележавању родила се у септембру 1965. године у Техерану, током Светске конференције министара просвете о искoрењивању неписмености.</a:t>
            </a:r>
            <a:endParaRPr/>
          </a:p>
        </p:txBody>
      </p:sp>
      <p:sp>
        <p:nvSpPr>
          <p:cNvPr id="132" name="Google Shape;132;p5"/>
          <p:cNvSpPr txBox="1"/>
          <p:nvPr/>
        </p:nvSpPr>
        <p:spPr>
          <a:xfrm>
            <a:off x="571500" y="2828925"/>
            <a:ext cx="52863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УНЕСКО је 1966. године званично прогласио 8. септембар за Међународни дан писмености, са циљем да се светска јавност континуирано подсећа на значај образовања одраслих.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9F5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7" name="Google Shape;13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8" name="Google Shape;138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362200"/>
            <a:ext cx="3492549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9" name="Google Shape;139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362200"/>
            <a:ext cx="3492549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0" name="Google Shape;140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362200"/>
            <a:ext cx="3492549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1" name="Google Shape;141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2657475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6"/>
          <p:cNvSpPr txBox="1"/>
          <p:nvPr/>
        </p:nvSpPr>
        <p:spPr>
          <a:xfrm>
            <a:off x="866775" y="3514725"/>
            <a:ext cx="1470183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Дигитална</a:t>
            </a:r>
            <a:endParaRPr/>
          </a:p>
        </p:txBody>
      </p:sp>
      <p:sp>
        <p:nvSpPr>
          <p:cNvPr id="143" name="Google Shape;143;p6"/>
          <p:cNvSpPr txBox="1"/>
          <p:nvPr/>
        </p:nvSpPr>
        <p:spPr>
          <a:xfrm>
            <a:off x="866775" y="3943350"/>
            <a:ext cx="2901999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Савладавање информационих технологија, безбедно коришћење интернета и критичка евалуација дигиталних извора.</a:t>
            </a:r>
            <a:endParaRPr/>
          </a:p>
        </p:txBody>
      </p:sp>
      <p:pic>
        <p:nvPicPr>
          <p:cNvPr descr="image.png" id="144" name="Google Shape;144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45074" y="2657475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6"/>
          <p:cNvSpPr txBox="1"/>
          <p:nvPr/>
        </p:nvSpPr>
        <p:spPr>
          <a:xfrm>
            <a:off x="4645074" y="3514725"/>
            <a:ext cx="1780222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Финансијска</a:t>
            </a:r>
            <a:endParaRPr/>
          </a:p>
        </p:txBody>
      </p:sp>
      <p:sp>
        <p:nvSpPr>
          <p:cNvPr id="146" name="Google Shape;146;p6"/>
          <p:cNvSpPr txBox="1"/>
          <p:nvPr/>
        </p:nvSpPr>
        <p:spPr>
          <a:xfrm>
            <a:off x="4645074" y="3943350"/>
            <a:ext cx="2901999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Разумевање личних финансија, управљање буџетом, штедња и одговорно доношење економских одлука.</a:t>
            </a:r>
            <a:endParaRPr/>
          </a:p>
        </p:txBody>
      </p:sp>
      <p:pic>
        <p:nvPicPr>
          <p:cNvPr descr="image.png" id="147" name="Google Shape;147;p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23374" y="2657475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6"/>
          <p:cNvSpPr txBox="1"/>
          <p:nvPr/>
        </p:nvSpPr>
        <p:spPr>
          <a:xfrm>
            <a:off x="8423374" y="3514725"/>
            <a:ext cx="1290161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Медијска</a:t>
            </a:r>
            <a:endParaRPr/>
          </a:p>
        </p:txBody>
      </p:sp>
      <p:sp>
        <p:nvSpPr>
          <p:cNvPr id="149" name="Google Shape;149;p6"/>
          <p:cNvSpPr txBox="1"/>
          <p:nvPr/>
        </p:nvSpPr>
        <p:spPr>
          <a:xfrm>
            <a:off x="8423374" y="3943350"/>
            <a:ext cx="2901999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Препознавање лажних вести, дезинформација и способност објективне анализе медијских садржаја.</a:t>
            </a:r>
            <a:endParaRPr/>
          </a:p>
        </p:txBody>
      </p:sp>
      <p:pic>
        <p:nvPicPr>
          <p:cNvPr descr="image.png" id="150" name="Google Shape;150;p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62025" y="2800350"/>
            <a:ext cx="4762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1" name="Google Shape;151;p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787949" y="2800350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2" name="Google Shape;152;p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566249" y="2800350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6"/>
          <p:cNvSpPr txBox="1"/>
          <p:nvPr/>
        </p:nvSpPr>
        <p:spPr>
          <a:xfrm>
            <a:off x="571500" y="571500"/>
            <a:ext cx="11601450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Облици писмености данас</a:t>
            </a:r>
            <a:endParaRPr/>
          </a:p>
        </p:txBody>
      </p:sp>
      <p:sp>
        <p:nvSpPr>
          <p:cNvPr id="154" name="Google Shape;154;p6"/>
          <p:cNvSpPr/>
          <p:nvPr/>
        </p:nvSpPr>
        <p:spPr>
          <a:xfrm>
            <a:off x="571500" y="1133475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9F5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9" name="Google Shape;15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7"/>
          <p:cNvSpPr txBox="1"/>
          <p:nvPr/>
        </p:nvSpPr>
        <p:spPr>
          <a:xfrm>
            <a:off x="1762125" y="2476500"/>
            <a:ext cx="909637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Општа декларација о људским правима (1948):</a:t>
            </a: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Први међународни документ који је формално признао право на образовање и писменост за све.</a:t>
            </a:r>
            <a:endParaRPr/>
          </a:p>
        </p:txBody>
      </p:sp>
      <p:sp>
        <p:nvSpPr>
          <p:cNvPr id="161" name="Google Shape;161;p7"/>
          <p:cNvSpPr txBox="1"/>
          <p:nvPr/>
        </p:nvSpPr>
        <p:spPr>
          <a:xfrm>
            <a:off x="1762125" y="3181350"/>
            <a:ext cx="909637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Декларација из Персеполиса (1975):</a:t>
            </a: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Истакла је да писменост није сама себи сврха, већ темељно људско право за остваривање слободе.</a:t>
            </a:r>
            <a:endParaRPr/>
          </a:p>
        </p:txBody>
      </p:sp>
      <p:sp>
        <p:nvSpPr>
          <p:cNvPr id="162" name="Google Shape;162;p7"/>
          <p:cNvSpPr txBox="1"/>
          <p:nvPr/>
        </p:nvSpPr>
        <p:spPr>
          <a:xfrm>
            <a:off x="1762125" y="3886200"/>
            <a:ext cx="909637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Хамбуршка декларација (1997):</a:t>
            </a: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Дефинисала је писменост као неопходну вештину у свету брзих глобалних и технолошких промена.</a:t>
            </a:r>
            <a:endParaRPr/>
          </a:p>
        </p:txBody>
      </p:sp>
      <p:sp>
        <p:nvSpPr>
          <p:cNvPr id="163" name="Google Shape;163;p7"/>
          <p:cNvSpPr txBox="1"/>
          <p:nvPr/>
        </p:nvSpPr>
        <p:spPr>
          <a:xfrm>
            <a:off x="1762125" y="4591050"/>
            <a:ext cx="909637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Циљеви одрживог развоја (SDG 4):</a:t>
            </a: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Уједињене нације кроз Оквир 2030 теже инклузивном и праведном образовању за сваког појединца.</a:t>
            </a:r>
            <a:endParaRPr/>
          </a:p>
        </p:txBody>
      </p:sp>
      <p:pic>
        <p:nvPicPr>
          <p:cNvPr descr="image.png" id="164" name="Google Shape;16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3500" y="2500312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5" name="Google Shape;16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3500" y="3205162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3500" y="3910012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7" name="Google Shape;167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3500" y="4614862"/>
            <a:ext cx="20955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7"/>
          <p:cNvSpPr txBox="1"/>
          <p:nvPr/>
        </p:nvSpPr>
        <p:spPr>
          <a:xfrm>
            <a:off x="571500" y="571500"/>
            <a:ext cx="11601450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Писменост као људско право</a:t>
            </a:r>
            <a:endParaRPr/>
          </a:p>
        </p:txBody>
      </p:sp>
      <p:sp>
        <p:nvSpPr>
          <p:cNvPr id="169" name="Google Shape;169;p7"/>
          <p:cNvSpPr/>
          <p:nvPr/>
        </p:nvSpPr>
        <p:spPr>
          <a:xfrm>
            <a:off x="571500" y="1133475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9F5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4" name="Google Shape;17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8"/>
          <p:cNvSpPr txBox="1"/>
          <p:nvPr/>
        </p:nvSpPr>
        <p:spPr>
          <a:xfrm>
            <a:off x="1209675" y="3457575"/>
            <a:ext cx="561975" cy="1438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FEF3C7"/>
                </a:solidFill>
                <a:latin typeface="Merriweather"/>
                <a:ea typeface="Merriweather"/>
                <a:cs typeface="Merriweather"/>
                <a:sym typeface="Merriweather"/>
              </a:rPr>
              <a:t>"</a:t>
            </a:r>
            <a:endParaRPr/>
          </a:p>
        </p:txBody>
      </p:sp>
      <p:sp>
        <p:nvSpPr>
          <p:cNvPr id="176" name="Google Shape;176;p8"/>
          <p:cNvSpPr txBox="1"/>
          <p:nvPr/>
        </p:nvSpPr>
        <p:spPr>
          <a:xfrm>
            <a:off x="10420350" y="4143375"/>
            <a:ext cx="561975" cy="1438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FEF3C7"/>
                </a:solidFill>
                <a:latin typeface="Merriweather"/>
                <a:ea typeface="Merriweather"/>
                <a:cs typeface="Merriweather"/>
                <a:sym typeface="Merriweather"/>
              </a:rPr>
              <a:t>"</a:t>
            </a:r>
            <a:endParaRPr/>
          </a:p>
        </p:txBody>
      </p:sp>
      <p:sp>
        <p:nvSpPr>
          <p:cNvPr id="177" name="Google Shape;177;p8"/>
          <p:cNvSpPr txBox="1"/>
          <p:nvPr/>
        </p:nvSpPr>
        <p:spPr>
          <a:xfrm>
            <a:off x="1876425" y="3076575"/>
            <a:ext cx="843915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Образовање је најмоћније оружје које можете употребити да промените свет.</a:t>
            </a:r>
            <a:endParaRPr/>
          </a:p>
        </p:txBody>
      </p:sp>
      <p:sp>
        <p:nvSpPr>
          <p:cNvPr id="178" name="Google Shape;178;p8"/>
          <p:cNvSpPr txBox="1"/>
          <p:nvPr/>
        </p:nvSpPr>
        <p:spPr>
          <a:xfrm>
            <a:off x="5122961" y="4429125"/>
            <a:ext cx="19460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B45309"/>
                </a:solidFill>
                <a:latin typeface="Lato"/>
                <a:ea typeface="Lato"/>
                <a:cs typeface="Lato"/>
                <a:sym typeface="Lato"/>
              </a:rPr>
              <a:t>— Нелсон Мандела</a:t>
            </a:r>
            <a:endParaRPr/>
          </a:p>
        </p:txBody>
      </p:sp>
      <p:sp>
        <p:nvSpPr>
          <p:cNvPr id="179" name="Google Shape;179;p8"/>
          <p:cNvSpPr txBox="1"/>
          <p:nvPr/>
        </p:nvSpPr>
        <p:spPr>
          <a:xfrm>
            <a:off x="571500" y="571500"/>
            <a:ext cx="11601450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Мисао о образовању</a:t>
            </a:r>
            <a:endParaRPr/>
          </a:p>
        </p:txBody>
      </p:sp>
      <p:sp>
        <p:nvSpPr>
          <p:cNvPr id="180" name="Google Shape;180;p8"/>
          <p:cNvSpPr/>
          <p:nvPr/>
        </p:nvSpPr>
        <p:spPr>
          <a:xfrm>
            <a:off x="571500" y="1133475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9F5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5" name="Google Shape;18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6" name="Google Shape;186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2171700"/>
            <a:ext cx="5286375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9"/>
          <p:cNvSpPr txBox="1"/>
          <p:nvPr/>
        </p:nvSpPr>
        <p:spPr>
          <a:xfrm>
            <a:off x="571500" y="2171700"/>
            <a:ext cx="528637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Према званичним подацима, стопа формалне неписмености у Србији је ниска и износи испод 2% становништва.</a:t>
            </a:r>
            <a:endParaRPr/>
          </a:p>
        </p:txBody>
      </p:sp>
      <p:sp>
        <p:nvSpPr>
          <p:cNvPr id="188" name="Google Shape;188;p9"/>
          <p:cNvSpPr txBox="1"/>
          <p:nvPr/>
        </p:nvSpPr>
        <p:spPr>
          <a:xfrm>
            <a:off x="571500" y="2828925"/>
            <a:ext cx="52863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Главни изазов у региону представља рачунарска и функционална неписменост, нарочито међу старијом популацијом и руралним срединама.</a:t>
            </a:r>
            <a:endParaRPr/>
          </a:p>
        </p:txBody>
      </p:sp>
      <p:sp>
        <p:nvSpPr>
          <p:cNvPr id="189" name="Google Shape;189;p9"/>
          <p:cNvSpPr txBox="1"/>
          <p:nvPr/>
        </p:nvSpPr>
        <p:spPr>
          <a:xfrm>
            <a:off x="571500" y="3743325"/>
            <a:ext cx="52863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Програми функционалног основног образовања одраслих пружају нову шансу појединцима да стекну диплому, вештине и болшу позицију на тржишту рада.</a:t>
            </a:r>
            <a:endParaRPr/>
          </a:p>
        </p:txBody>
      </p:sp>
      <p:pic>
        <p:nvPicPr>
          <p:cNvPr descr="image.png" id="190" name="Google Shape;190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2171700"/>
            <a:ext cx="5286375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9"/>
          <p:cNvSpPr txBox="1"/>
          <p:nvPr/>
        </p:nvSpPr>
        <p:spPr>
          <a:xfrm>
            <a:off x="571500" y="571500"/>
            <a:ext cx="11601450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1E3A8A"/>
                </a:solidFill>
                <a:latin typeface="Merriweather"/>
                <a:ea typeface="Merriweather"/>
                <a:cs typeface="Merriweather"/>
                <a:sym typeface="Merriweather"/>
              </a:rPr>
              <a:t>Писменост у Србији</a:t>
            </a:r>
            <a:endParaRPr/>
          </a:p>
        </p:txBody>
      </p:sp>
      <p:sp>
        <p:nvSpPr>
          <p:cNvPr id="192" name="Google Shape;192;p9"/>
          <p:cNvSpPr/>
          <p:nvPr/>
        </p:nvSpPr>
        <p:spPr>
          <a:xfrm>
            <a:off x="571500" y="1133475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